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xls" ContentType="application/vnd.ms-excel"/>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8"/>
  </p:handoutMasterIdLst>
  <p:sldIdLst>
    <p:sldId id="1104" r:id="rId3"/>
    <p:sldId id="1114" r:id="rId4"/>
    <p:sldId id="1115" r:id="rId6"/>
    <p:sldId id="1076" r:id="rId7"/>
    <p:sldId id="1144" r:id="rId8"/>
    <p:sldId id="1105" r:id="rId9"/>
    <p:sldId id="1106" r:id="rId10"/>
    <p:sldId id="1172" r:id="rId11"/>
    <p:sldId id="1080" r:id="rId12"/>
    <p:sldId id="1081" r:id="rId13"/>
    <p:sldId id="1173" r:id="rId14"/>
    <p:sldId id="1174" r:id="rId15"/>
    <p:sldId id="1175" r:id="rId16"/>
    <p:sldId id="1176" r:id="rId17"/>
    <p:sldId id="1177" r:id="rId18"/>
    <p:sldId id="1088" r:id="rId19"/>
    <p:sldId id="1198" r:id="rId20"/>
    <p:sldId id="1178" r:id="rId21"/>
    <p:sldId id="1091" r:id="rId22"/>
    <p:sldId id="1179" r:id="rId23"/>
    <p:sldId id="1093" r:id="rId24"/>
    <p:sldId id="1181" r:id="rId25"/>
    <p:sldId id="1095" r:id="rId26"/>
    <p:sldId id="1182" r:id="rId27"/>
    <p:sldId id="1097" r:id="rId28"/>
    <p:sldId id="1183" r:id="rId29"/>
    <p:sldId id="1099" r:id="rId30"/>
    <p:sldId id="1116" r:id="rId31"/>
    <p:sldId id="1184" r:id="rId32"/>
    <p:sldId id="1101" r:id="rId33"/>
    <p:sldId id="1186" r:id="rId34"/>
    <p:sldId id="1185" r:id="rId35"/>
    <p:sldId id="1145" r:id="rId36"/>
    <p:sldId id="1103" r:id="rId37"/>
  </p:sldIdLst>
  <p:sldSz cx="12192000" cy="6858000"/>
  <p:notesSz cx="6797675" cy="9926320"/>
  <p:custDataLst>
    <p:tags r:id="rId43"/>
  </p:custDataLst>
  <p:defaultTextStyle>
    <a:defPPr>
      <a:defRPr lang="zh-CN"/>
    </a:defPPr>
    <a:lvl1pPr marL="0" algn="l" defTabSz="1088390" rtl="0" eaLnBrk="1" latinLnBrk="0" hangingPunct="1">
      <a:defRPr sz="2115" kern="1200">
        <a:solidFill>
          <a:schemeClr val="tx1"/>
        </a:solidFill>
        <a:latin typeface="+mn-lt"/>
        <a:ea typeface="+mn-ea"/>
        <a:cs typeface="+mn-cs"/>
      </a:defRPr>
    </a:lvl1pPr>
    <a:lvl2pPr marL="544195" algn="l" defTabSz="1088390" rtl="0" eaLnBrk="1" latinLnBrk="0" hangingPunct="1">
      <a:defRPr sz="2115" kern="1200">
        <a:solidFill>
          <a:schemeClr val="tx1"/>
        </a:solidFill>
        <a:latin typeface="+mn-lt"/>
        <a:ea typeface="+mn-ea"/>
        <a:cs typeface="+mn-cs"/>
      </a:defRPr>
    </a:lvl2pPr>
    <a:lvl3pPr marL="1088390" algn="l" defTabSz="1088390" rtl="0" eaLnBrk="1" latinLnBrk="0" hangingPunct="1">
      <a:defRPr sz="2115" kern="1200">
        <a:solidFill>
          <a:schemeClr val="tx1"/>
        </a:solidFill>
        <a:latin typeface="+mn-lt"/>
        <a:ea typeface="+mn-ea"/>
        <a:cs typeface="+mn-cs"/>
      </a:defRPr>
    </a:lvl3pPr>
    <a:lvl4pPr marL="1632585" algn="l" defTabSz="1088390" rtl="0" eaLnBrk="1" latinLnBrk="0" hangingPunct="1">
      <a:defRPr sz="2115" kern="1200">
        <a:solidFill>
          <a:schemeClr val="tx1"/>
        </a:solidFill>
        <a:latin typeface="+mn-lt"/>
        <a:ea typeface="+mn-ea"/>
        <a:cs typeface="+mn-cs"/>
      </a:defRPr>
    </a:lvl4pPr>
    <a:lvl5pPr marL="2176780" algn="l" defTabSz="1088390" rtl="0" eaLnBrk="1" latinLnBrk="0" hangingPunct="1">
      <a:defRPr sz="2115" kern="1200">
        <a:solidFill>
          <a:schemeClr val="tx1"/>
        </a:solidFill>
        <a:latin typeface="+mn-lt"/>
        <a:ea typeface="+mn-ea"/>
        <a:cs typeface="+mn-cs"/>
      </a:defRPr>
    </a:lvl5pPr>
    <a:lvl6pPr marL="2720975" algn="l" defTabSz="1088390" rtl="0" eaLnBrk="1" latinLnBrk="0" hangingPunct="1">
      <a:defRPr sz="2115" kern="1200">
        <a:solidFill>
          <a:schemeClr val="tx1"/>
        </a:solidFill>
        <a:latin typeface="+mn-lt"/>
        <a:ea typeface="+mn-ea"/>
        <a:cs typeface="+mn-cs"/>
      </a:defRPr>
    </a:lvl6pPr>
    <a:lvl7pPr marL="3265170" algn="l" defTabSz="1088390" rtl="0" eaLnBrk="1" latinLnBrk="0" hangingPunct="1">
      <a:defRPr sz="2115" kern="1200">
        <a:solidFill>
          <a:schemeClr val="tx1"/>
        </a:solidFill>
        <a:latin typeface="+mn-lt"/>
        <a:ea typeface="+mn-ea"/>
        <a:cs typeface="+mn-cs"/>
      </a:defRPr>
    </a:lvl7pPr>
    <a:lvl8pPr marL="3809365" algn="l" defTabSz="1088390" rtl="0" eaLnBrk="1" latinLnBrk="0" hangingPunct="1">
      <a:defRPr sz="2115" kern="1200">
        <a:solidFill>
          <a:schemeClr val="tx1"/>
        </a:solidFill>
        <a:latin typeface="+mn-lt"/>
        <a:ea typeface="+mn-ea"/>
        <a:cs typeface="+mn-cs"/>
      </a:defRPr>
    </a:lvl8pPr>
    <a:lvl9pPr marL="4353560" algn="l" defTabSz="1088390" rtl="0" eaLnBrk="1" latinLnBrk="0" hangingPunct="1">
      <a:defRPr sz="2115"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301E"/>
    <a:srgbClr val="E5DBD5"/>
    <a:srgbClr val="39A4EC"/>
    <a:srgbClr val="0BB0F0"/>
    <a:srgbClr val="3AA3EC"/>
    <a:srgbClr val="006EBB"/>
    <a:srgbClr val="0078D2"/>
    <a:srgbClr val="1B3951"/>
    <a:srgbClr val="10D8D3"/>
    <a:srgbClr val="0FAF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94505" autoAdjust="0"/>
  </p:normalViewPr>
  <p:slideViewPr>
    <p:cSldViewPr>
      <p:cViewPr varScale="1">
        <p:scale>
          <a:sx n="119" d="100"/>
          <a:sy n="119" d="100"/>
        </p:scale>
        <p:origin x="-126" y="-198"/>
      </p:cViewPr>
      <p:guideLst>
        <p:guide orient="horz" pos="2160"/>
        <p:guide pos="3772"/>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3" Type="http://schemas.openxmlformats.org/officeDocument/2006/relationships/tags" Target="tags/tag2.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351" cy="49609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9728" y="0"/>
            <a:ext cx="2946351" cy="496095"/>
          </a:xfrm>
          <a:prstGeom prst="rect">
            <a:avLst/>
          </a:prstGeom>
        </p:spPr>
        <p:txBody>
          <a:bodyPr vert="horz" lIns="91440" tIns="45720" rIns="91440" bIns="45720" rtlCol="0"/>
          <a:lstStyle>
            <a:lvl1pPr algn="r">
              <a:defRPr sz="1200"/>
            </a:lvl1pPr>
          </a:lstStyle>
          <a:p>
            <a:fld id="{69E937C2-8AD5-49C0-A2CB-B3FAF0BD2B60}" type="datetimeFigureOut">
              <a:rPr lang="zh-CN" altLang="en-US" smtClean="0"/>
            </a:fld>
            <a:endParaRPr lang="zh-CN" altLang="en-US"/>
          </a:p>
        </p:txBody>
      </p:sp>
      <p:sp>
        <p:nvSpPr>
          <p:cNvPr id="4" name="页脚占位符 3"/>
          <p:cNvSpPr>
            <a:spLocks noGrp="1"/>
          </p:cNvSpPr>
          <p:nvPr>
            <p:ph type="ftr" sz="quarter" idx="2"/>
          </p:nvPr>
        </p:nvSpPr>
        <p:spPr>
          <a:xfrm>
            <a:off x="0" y="9428959"/>
            <a:ext cx="2946351" cy="49609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728" y="9428959"/>
            <a:ext cx="2946351" cy="496094"/>
          </a:xfrm>
          <a:prstGeom prst="rect">
            <a:avLst/>
          </a:prstGeom>
        </p:spPr>
        <p:txBody>
          <a:bodyPr vert="horz" lIns="91440" tIns="45720" rIns="91440" bIns="45720" rtlCol="0" anchor="b"/>
          <a:lstStyle>
            <a:lvl1pPr algn="r">
              <a:defRPr sz="1200"/>
            </a:lvl1pPr>
          </a:lstStyle>
          <a:p>
            <a:fld id="{3B278048-8FBB-4CA0-AFEF-1656263A6F9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D37600EA-C80B-4463-BA7F-F7A5A4D4D6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154"/>
            <a:ext cx="5438140" cy="4466987"/>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428584"/>
            <a:ext cx="2945659" cy="49633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4"/>
            <a:ext cx="2945659" cy="496332"/>
          </a:xfrm>
          <a:prstGeom prst="rect">
            <a:avLst/>
          </a:prstGeom>
        </p:spPr>
        <p:txBody>
          <a:bodyPr vert="horz" lIns="91440" tIns="45720" rIns="91440" bIns="45720" rtlCol="0" anchor="b"/>
          <a:lstStyle>
            <a:lvl1pPr algn="r">
              <a:defRPr sz="1200"/>
            </a:lvl1pPr>
          </a:lstStyle>
          <a:p>
            <a:fld id="{5588EDA8-AA38-4EC8-A4A2-C9E52DD3CCD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88390" rtl="0" eaLnBrk="1" latinLnBrk="0" hangingPunct="1">
      <a:defRPr sz="1410" kern="1200">
        <a:solidFill>
          <a:schemeClr val="tx1"/>
        </a:solidFill>
        <a:latin typeface="+mn-lt"/>
        <a:ea typeface="+mn-ea"/>
        <a:cs typeface="+mn-cs"/>
      </a:defRPr>
    </a:lvl1pPr>
    <a:lvl2pPr marL="544195" algn="l" defTabSz="1088390" rtl="0" eaLnBrk="1" latinLnBrk="0" hangingPunct="1">
      <a:defRPr sz="1410" kern="1200">
        <a:solidFill>
          <a:schemeClr val="tx1"/>
        </a:solidFill>
        <a:latin typeface="+mn-lt"/>
        <a:ea typeface="+mn-ea"/>
        <a:cs typeface="+mn-cs"/>
      </a:defRPr>
    </a:lvl2pPr>
    <a:lvl3pPr marL="1088390" algn="l" defTabSz="1088390" rtl="0" eaLnBrk="1" latinLnBrk="0" hangingPunct="1">
      <a:defRPr sz="1410" kern="1200">
        <a:solidFill>
          <a:schemeClr val="tx1"/>
        </a:solidFill>
        <a:latin typeface="+mn-lt"/>
        <a:ea typeface="+mn-ea"/>
        <a:cs typeface="+mn-cs"/>
      </a:defRPr>
    </a:lvl3pPr>
    <a:lvl4pPr marL="1632585" algn="l" defTabSz="1088390" rtl="0" eaLnBrk="1" latinLnBrk="0" hangingPunct="1">
      <a:defRPr sz="1410" kern="1200">
        <a:solidFill>
          <a:schemeClr val="tx1"/>
        </a:solidFill>
        <a:latin typeface="+mn-lt"/>
        <a:ea typeface="+mn-ea"/>
        <a:cs typeface="+mn-cs"/>
      </a:defRPr>
    </a:lvl4pPr>
    <a:lvl5pPr marL="2176780" algn="l" defTabSz="1088390" rtl="0" eaLnBrk="1" latinLnBrk="0" hangingPunct="1">
      <a:defRPr sz="1410" kern="1200">
        <a:solidFill>
          <a:schemeClr val="tx1"/>
        </a:solidFill>
        <a:latin typeface="+mn-lt"/>
        <a:ea typeface="+mn-ea"/>
        <a:cs typeface="+mn-cs"/>
      </a:defRPr>
    </a:lvl5pPr>
    <a:lvl6pPr marL="2720975" algn="l" defTabSz="1088390" rtl="0" eaLnBrk="1" latinLnBrk="0" hangingPunct="1">
      <a:defRPr sz="1410" kern="1200">
        <a:solidFill>
          <a:schemeClr val="tx1"/>
        </a:solidFill>
        <a:latin typeface="+mn-lt"/>
        <a:ea typeface="+mn-ea"/>
        <a:cs typeface="+mn-cs"/>
      </a:defRPr>
    </a:lvl6pPr>
    <a:lvl7pPr marL="3265170" algn="l" defTabSz="1088390" rtl="0" eaLnBrk="1" latinLnBrk="0" hangingPunct="1">
      <a:defRPr sz="1410" kern="1200">
        <a:solidFill>
          <a:schemeClr val="tx1"/>
        </a:solidFill>
        <a:latin typeface="+mn-lt"/>
        <a:ea typeface="+mn-ea"/>
        <a:cs typeface="+mn-cs"/>
      </a:defRPr>
    </a:lvl7pPr>
    <a:lvl8pPr marL="3809365" algn="l" defTabSz="1088390" rtl="0" eaLnBrk="1" latinLnBrk="0" hangingPunct="1">
      <a:defRPr sz="1410" kern="1200">
        <a:solidFill>
          <a:schemeClr val="tx1"/>
        </a:solidFill>
        <a:latin typeface="+mn-lt"/>
        <a:ea typeface="+mn-ea"/>
        <a:cs typeface="+mn-cs"/>
      </a:defRPr>
    </a:lvl8pPr>
    <a:lvl9pPr marL="4353560" algn="l" defTabSz="1088390" rtl="0" eaLnBrk="1" latinLnBrk="0" hangingPunct="1">
      <a:defRPr sz="141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Tx/>
              <a:buNone/>
            </a:pPr>
            <a:endParaRPr lang="zh-CN" altLang="en-US" b="0"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Tx/>
              <a:buNone/>
            </a:pPr>
            <a:endParaRPr lang="zh-CN" altLang="en-US" b="0"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Tx/>
              <a:buNone/>
            </a:pPr>
            <a:endParaRPr lang="zh-CN" altLang="en-US" b="0"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dirty="0" smtClean="0"/>
              <a:t>2019</a:t>
            </a:r>
            <a:r>
              <a:rPr lang="zh-CN" altLang="en-US" sz="1600" dirty="0" smtClean="0"/>
              <a:t>年及以前，</a:t>
            </a:r>
            <a:r>
              <a:rPr lang="zh-CN" altLang="zh-CN" sz="1600" dirty="0" smtClean="0"/>
              <a:t>宜宾学院</a:t>
            </a:r>
            <a:r>
              <a:rPr lang="zh-CN" altLang="en-US" sz="1600" dirty="0" smtClean="0"/>
              <a:t>后</a:t>
            </a:r>
            <a:r>
              <a:rPr lang="zh-CN" altLang="zh-CN" sz="1600" dirty="0" smtClean="0"/>
              <a:t>校门</a:t>
            </a:r>
            <a:r>
              <a:rPr lang="zh-CN" altLang="en-US" sz="1600" dirty="0" smtClean="0"/>
              <a:t>出去的标志性建筑“酒杯”处上下班高峰期间必堵，目前已拆除中间的“酒杯”，但高峰期还是拥堵，如何设计</a:t>
            </a:r>
            <a:r>
              <a:rPr lang="zh-CN" altLang="zh-CN" sz="1600" dirty="0" smtClean="0"/>
              <a:t>“在保证安全的前提下，提升车辆通行流量”的方案，并设计相应的实现算法</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dirty="0" smtClean="0"/>
              <a:t>2019</a:t>
            </a:r>
            <a:r>
              <a:rPr lang="zh-CN" altLang="en-US" sz="1600" dirty="0" smtClean="0"/>
              <a:t>年及以前，</a:t>
            </a:r>
            <a:r>
              <a:rPr lang="zh-CN" altLang="zh-CN" sz="1600" dirty="0" smtClean="0"/>
              <a:t>宜宾学院</a:t>
            </a:r>
            <a:r>
              <a:rPr lang="zh-CN" altLang="en-US" sz="1600" dirty="0" smtClean="0"/>
              <a:t>后</a:t>
            </a:r>
            <a:r>
              <a:rPr lang="zh-CN" altLang="zh-CN" sz="1600" dirty="0" smtClean="0"/>
              <a:t>校门</a:t>
            </a:r>
            <a:r>
              <a:rPr lang="zh-CN" altLang="en-US" sz="1600" dirty="0" smtClean="0"/>
              <a:t>出去的标志性建筑“酒杯”处上下班高峰期间必堵，目前已拆除中间的“酒杯”，但高峰期还是拥堵，如何设计</a:t>
            </a:r>
            <a:r>
              <a:rPr lang="zh-CN" altLang="zh-CN" sz="1600" dirty="0" smtClean="0"/>
              <a:t>“在保证安全的前提下，提升车辆通行流量”的方案，并设计相应的实现算法</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34035" indent="0" algn="ctr">
              <a:buNone/>
              <a:defRPr>
                <a:solidFill>
                  <a:schemeClr val="tx1">
                    <a:tint val="75000"/>
                  </a:schemeClr>
                </a:solidFill>
              </a:defRPr>
            </a:lvl2pPr>
            <a:lvl3pPr marL="1068705" indent="0" algn="ctr">
              <a:buNone/>
              <a:defRPr>
                <a:solidFill>
                  <a:schemeClr val="tx1">
                    <a:tint val="75000"/>
                  </a:schemeClr>
                </a:solidFill>
              </a:defRPr>
            </a:lvl3pPr>
            <a:lvl4pPr marL="1602740" indent="0" algn="ctr">
              <a:buNone/>
              <a:defRPr>
                <a:solidFill>
                  <a:schemeClr val="tx1">
                    <a:tint val="75000"/>
                  </a:schemeClr>
                </a:solidFill>
              </a:defRPr>
            </a:lvl4pPr>
            <a:lvl5pPr marL="2137410" indent="0" algn="ctr">
              <a:buNone/>
              <a:defRPr>
                <a:solidFill>
                  <a:schemeClr val="tx1">
                    <a:tint val="75000"/>
                  </a:schemeClr>
                </a:solidFill>
              </a:defRPr>
            </a:lvl5pPr>
            <a:lvl6pPr marL="2671445" indent="0" algn="ctr">
              <a:buNone/>
              <a:defRPr>
                <a:solidFill>
                  <a:schemeClr val="tx1">
                    <a:tint val="75000"/>
                  </a:schemeClr>
                </a:solidFill>
              </a:defRPr>
            </a:lvl6pPr>
            <a:lvl7pPr marL="3206115" indent="0" algn="ctr">
              <a:buNone/>
              <a:defRPr>
                <a:solidFill>
                  <a:schemeClr val="tx1">
                    <a:tint val="75000"/>
                  </a:schemeClr>
                </a:solidFill>
              </a:defRPr>
            </a:lvl7pPr>
            <a:lvl8pPr marL="3740150" indent="0" algn="ctr">
              <a:buNone/>
              <a:defRPr>
                <a:solidFill>
                  <a:schemeClr val="tx1">
                    <a:tint val="75000"/>
                  </a:schemeClr>
                </a:solidFill>
              </a:defRPr>
            </a:lvl8pPr>
            <a:lvl9pPr marL="427418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4" y="6356354"/>
            <a:ext cx="2844800" cy="365125"/>
          </a:xfrm>
          <a:prstGeom prst="rect">
            <a:avLst/>
          </a:prstGeom>
        </p:spPr>
        <p:txBody>
          <a:bodyPr/>
          <a:lstStyle/>
          <a:p>
            <a:fld id="{32ECB4F7-CDA6-4D6A-8231-574AF9D118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pic>
        <p:nvPicPr>
          <p:cNvPr id="2" name="Picture 4" descr="C:\Users\Administrator\AppData\Roaming\Tencent\Users\1773633088\TIM\WinTemp\RichOle\2@_]O@5~(PV022FUE)R(8EV.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0416" y="0"/>
            <a:ext cx="2279577" cy="678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4" y="6356354"/>
            <a:ext cx="2844800" cy="365125"/>
          </a:xfrm>
          <a:prstGeom prst="rect">
            <a:avLst/>
          </a:prstGeom>
        </p:spPr>
        <p:txBody>
          <a:bodyPr/>
          <a:lstStyle/>
          <a:p>
            <a:fld id="{32ECB4F7-CDA6-4D6A-8231-574AF9D1186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760296" y="6381328"/>
            <a:ext cx="2844800" cy="365125"/>
          </a:xfrm>
          <a:prstGeom prst="rect">
            <a:avLst/>
          </a:prstGeom>
        </p:spPr>
        <p:txBody>
          <a:bodyPr/>
          <a:lstStyle>
            <a:lvl1pPr algn="ctr">
              <a:defRPr>
                <a:solidFill>
                  <a:schemeClr val="tx1"/>
                </a:solidFill>
                <a:latin typeface="Times New Roman" panose="02020603050405020304" pitchFamily="18" charset="0"/>
                <a:cs typeface="Times New Roman" panose="02020603050405020304" pitchFamily="18" charset="0"/>
              </a:defRPr>
            </a:lvl1pPr>
          </a:lstStyle>
          <a:p>
            <a:r>
              <a:rPr lang="en-US" altLang="zh-CN" dirty="0" smtClean="0"/>
              <a:t>2021-07-23</a:t>
            </a:r>
            <a:endParaRPr lang="zh-CN" altLang="en-US" dirty="0"/>
          </a:p>
        </p:txBody>
      </p:sp>
      <p:sp>
        <p:nvSpPr>
          <p:cNvPr id="3" name="页脚占位符 2"/>
          <p:cNvSpPr>
            <a:spLocks noGrp="1"/>
          </p:cNvSpPr>
          <p:nvPr>
            <p:ph type="ftr" sz="quarter" idx="11"/>
          </p:nvPr>
        </p:nvSpPr>
        <p:spPr>
          <a:xfrm>
            <a:off x="177072" y="6309320"/>
            <a:ext cx="3860800" cy="365125"/>
          </a:xfrm>
        </p:spPr>
        <p:txBody>
          <a:bodyPr/>
          <a:lstStyle/>
          <a:p>
            <a:endParaRPr lang="zh-CN" altLang="en-US"/>
          </a:p>
        </p:txBody>
      </p:sp>
      <p:sp>
        <p:nvSpPr>
          <p:cNvPr id="4" name="灯片编号占位符 3"/>
          <p:cNvSpPr>
            <a:spLocks noGrp="1"/>
          </p:cNvSpPr>
          <p:nvPr>
            <p:ph type="sldNum" sz="quarter" idx="12"/>
          </p:nvPr>
        </p:nvSpPr>
        <p:spPr>
          <a:xfrm>
            <a:off x="4655840" y="6309320"/>
            <a:ext cx="2844800" cy="365125"/>
          </a:xfrm>
        </p:spPr>
        <p:txBody>
          <a:bodyPr/>
          <a:lstStyle>
            <a:lvl1pPr algn="ctr">
              <a:defRPr/>
            </a:lvl1pPr>
          </a:lstStyle>
          <a:p>
            <a:r>
              <a:rPr lang="en-US" altLang="zh-CN" dirty="0" smtClean="0"/>
              <a:t>1</a:t>
            </a:r>
            <a:endParaRPr lang="zh-CN" altLang="en-US" dirty="0"/>
          </a:p>
        </p:txBody>
      </p:sp>
      <p:pic>
        <p:nvPicPr>
          <p:cNvPr id="5" name="Picture 4" descr="C:\Users\Administrator\AppData\Roaming\Tencent\Users\1773633088\TIM\WinTemp\RichOle\2@_]O@5~(PV022FUE)R(8EV.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072" y="0"/>
            <a:ext cx="3009900" cy="89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3_标题幻灯片">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006E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sz="5195" b="1">
              <a:solidFill>
                <a:schemeClr val="bg1"/>
              </a:solidFill>
              <a:latin typeface="DIN Mittelschrift Std" pitchFamily="50"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4_标题幻灯片">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endParaRPr lang="zh-CN" altLang="en-US" sz="1040">
              <a:solidFill>
                <a:schemeClr val="tx1">
                  <a:lumMod val="75000"/>
                  <a:lumOff val="25000"/>
                </a:schemeClr>
              </a:solidFill>
              <a:latin typeface="DIN Mittelschrift Std" pitchFamily="50"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09600" y="1600202"/>
            <a:ext cx="10972800" cy="4525963"/>
          </a:xfrm>
          <a:prstGeom prst="rect">
            <a:avLst/>
          </a:prstGeo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image" Target="../media/image2.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123444" tIns="61722" rIns="123444" bIns="6172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2"/>
            <a:ext cx="10972800" cy="4525963"/>
          </a:xfrm>
          <a:prstGeom prst="rect">
            <a:avLst/>
          </a:prstGeom>
        </p:spPr>
        <p:txBody>
          <a:bodyPr vert="horz" lIns="123444" tIns="61722" rIns="123444" bIns="61722"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页脚占位符 4"/>
          <p:cNvSpPr>
            <a:spLocks noGrp="1"/>
          </p:cNvSpPr>
          <p:nvPr>
            <p:ph type="ftr" sz="quarter" idx="3"/>
          </p:nvPr>
        </p:nvSpPr>
        <p:spPr>
          <a:xfrm>
            <a:off x="4165600" y="6356354"/>
            <a:ext cx="3860800" cy="365125"/>
          </a:xfrm>
          <a:prstGeom prst="rect">
            <a:avLst/>
          </a:prstGeom>
        </p:spPr>
        <p:txBody>
          <a:bodyPr vert="horz" lIns="123444" tIns="61722" rIns="123444" bIns="61722" rtlCol="0" anchor="ctr"/>
          <a:lstStyle>
            <a:lvl1pPr algn="ctr">
              <a:defRPr sz="1385">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335360" y="6347866"/>
            <a:ext cx="2844800" cy="365125"/>
          </a:xfrm>
          <a:prstGeom prst="rect">
            <a:avLst/>
          </a:prstGeom>
        </p:spPr>
        <p:txBody>
          <a:bodyPr vert="horz" lIns="123444" tIns="61722" rIns="123444" bIns="61722" rtlCol="0" anchor="ctr"/>
          <a:lstStyle>
            <a:lvl1pPr algn="r">
              <a:defRPr sz="1385">
                <a:solidFill>
                  <a:schemeClr val="tx1">
                    <a:tint val="75000"/>
                  </a:schemeClr>
                </a:solidFill>
              </a:defRPr>
            </a:lvl1pPr>
          </a:lstStyle>
          <a:p>
            <a:r>
              <a:rPr lang="en-US" altLang="zh-CN" dirty="0" smtClean="0"/>
              <a:t>0</a:t>
            </a:r>
            <a:fld id="{8460C981-4EE3-450C-BD26-AA72518E114D}" type="slidenum">
              <a:rPr lang="zh-CN" altLang="en-US" smtClean="0"/>
            </a:fld>
            <a:endParaRPr lang="zh-CN" altLang="en-US" dirty="0"/>
          </a:p>
        </p:txBody>
      </p:sp>
      <p:pic>
        <p:nvPicPr>
          <p:cNvPr id="7" name="Picture 4" descr="C:\Users\Administrator\AppData\Roaming\Tencent\Users\1773633088\TIM\WinTemp\RichOle\2@_]O@5~(PV022FUE)R(8EV.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1999" y="11088"/>
            <a:ext cx="3009900" cy="895350"/>
          </a:xfrm>
          <a:prstGeom prst="rect">
            <a:avLst/>
          </a:prstGeom>
          <a:noFill/>
          <a:extLst>
            <a:ext uri="{909E8E84-426E-40DD-AFC4-6F175D3DCCD1}">
              <a14:hiddenFill xmlns:a14="http://schemas.microsoft.com/office/drawing/2010/main">
                <a:solidFill>
                  <a:srgbClr val="FFFFFF"/>
                </a:solidFill>
              </a14:hiddenFill>
            </a:ext>
          </a:extLst>
        </p:spPr>
      </p:pic>
      <p:sp>
        <p:nvSpPr>
          <p:cNvPr id="8" name="日期占位符 3"/>
          <p:cNvSpPr txBox="1"/>
          <p:nvPr userDrawn="1"/>
        </p:nvSpPr>
        <p:spPr>
          <a:xfrm>
            <a:off x="8976320" y="6347866"/>
            <a:ext cx="2844800" cy="365125"/>
          </a:xfrm>
          <a:prstGeom prst="rect">
            <a:avLst/>
          </a:prstGeom>
        </p:spPr>
        <p:txBody>
          <a:bodyPr vert="horz" lIns="123444" tIns="61722" rIns="123444" bIns="61722" rtlCol="0" anchor="ctr"/>
          <a:lstStyle>
            <a:defPPr>
              <a:defRPr lang="zh-CN"/>
            </a:defPPr>
            <a:lvl1pPr marL="0" algn="l" defTabSz="1088390" rtl="0" eaLnBrk="1" latinLnBrk="0" hangingPunct="1">
              <a:defRPr sz="1385" kern="1200">
                <a:solidFill>
                  <a:schemeClr val="tx1">
                    <a:tint val="75000"/>
                  </a:schemeClr>
                </a:solidFill>
                <a:latin typeface="+mn-lt"/>
                <a:ea typeface="+mn-ea"/>
                <a:cs typeface="+mn-cs"/>
              </a:defRPr>
            </a:lvl1pPr>
            <a:lvl2pPr marL="544195" algn="l" defTabSz="1088390" rtl="0" eaLnBrk="1" latinLnBrk="0" hangingPunct="1">
              <a:defRPr sz="2115" kern="1200">
                <a:solidFill>
                  <a:schemeClr val="tx1"/>
                </a:solidFill>
                <a:latin typeface="+mn-lt"/>
                <a:ea typeface="+mn-ea"/>
                <a:cs typeface="+mn-cs"/>
              </a:defRPr>
            </a:lvl2pPr>
            <a:lvl3pPr marL="1088390" algn="l" defTabSz="1088390" rtl="0" eaLnBrk="1" latinLnBrk="0" hangingPunct="1">
              <a:defRPr sz="2115" kern="1200">
                <a:solidFill>
                  <a:schemeClr val="tx1"/>
                </a:solidFill>
                <a:latin typeface="+mn-lt"/>
                <a:ea typeface="+mn-ea"/>
                <a:cs typeface="+mn-cs"/>
              </a:defRPr>
            </a:lvl3pPr>
            <a:lvl4pPr marL="1632585" algn="l" defTabSz="1088390" rtl="0" eaLnBrk="1" latinLnBrk="0" hangingPunct="1">
              <a:defRPr sz="2115" kern="1200">
                <a:solidFill>
                  <a:schemeClr val="tx1"/>
                </a:solidFill>
                <a:latin typeface="+mn-lt"/>
                <a:ea typeface="+mn-ea"/>
                <a:cs typeface="+mn-cs"/>
              </a:defRPr>
            </a:lvl4pPr>
            <a:lvl5pPr marL="2176780" algn="l" defTabSz="1088390" rtl="0" eaLnBrk="1" latinLnBrk="0" hangingPunct="1">
              <a:defRPr sz="2115" kern="1200">
                <a:solidFill>
                  <a:schemeClr val="tx1"/>
                </a:solidFill>
                <a:latin typeface="+mn-lt"/>
                <a:ea typeface="+mn-ea"/>
                <a:cs typeface="+mn-cs"/>
              </a:defRPr>
            </a:lvl5pPr>
            <a:lvl6pPr marL="2720975" algn="l" defTabSz="1088390" rtl="0" eaLnBrk="1" latinLnBrk="0" hangingPunct="1">
              <a:defRPr sz="2115" kern="1200">
                <a:solidFill>
                  <a:schemeClr val="tx1"/>
                </a:solidFill>
                <a:latin typeface="+mn-lt"/>
                <a:ea typeface="+mn-ea"/>
                <a:cs typeface="+mn-cs"/>
              </a:defRPr>
            </a:lvl6pPr>
            <a:lvl7pPr marL="3265170" algn="l" defTabSz="1088390" rtl="0" eaLnBrk="1" latinLnBrk="0" hangingPunct="1">
              <a:defRPr sz="2115" kern="1200">
                <a:solidFill>
                  <a:schemeClr val="tx1"/>
                </a:solidFill>
                <a:latin typeface="+mn-lt"/>
                <a:ea typeface="+mn-ea"/>
                <a:cs typeface="+mn-cs"/>
              </a:defRPr>
            </a:lvl7pPr>
            <a:lvl8pPr marL="3809365" algn="l" defTabSz="1088390" rtl="0" eaLnBrk="1" latinLnBrk="0" hangingPunct="1">
              <a:defRPr sz="2115" kern="1200">
                <a:solidFill>
                  <a:schemeClr val="tx1"/>
                </a:solidFill>
                <a:latin typeface="+mn-lt"/>
                <a:ea typeface="+mn-ea"/>
                <a:cs typeface="+mn-cs"/>
              </a:defRPr>
            </a:lvl8pPr>
            <a:lvl9pPr marL="4353560" algn="l" defTabSz="1088390" rtl="0" eaLnBrk="1" latinLnBrk="0" hangingPunct="1">
              <a:defRPr sz="2115" kern="1200">
                <a:solidFill>
                  <a:schemeClr val="tx1"/>
                </a:solidFill>
                <a:latin typeface="+mn-lt"/>
                <a:ea typeface="+mn-ea"/>
                <a:cs typeface="+mn-cs"/>
              </a:defRPr>
            </a:lvl9pPr>
          </a:lstStyle>
          <a:p>
            <a:pPr algn="r"/>
            <a:fld id="{32ECB4F7-CDA6-4D6A-8231-574AF9D11862}" type="datetimeFigureOut">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ctr" defTabSz="1068705" rtl="0" eaLnBrk="1" latinLnBrk="0" hangingPunct="1">
        <a:spcBef>
          <a:spcPct val="0"/>
        </a:spcBef>
        <a:buNone/>
        <a:defRPr sz="5110" kern="1200">
          <a:solidFill>
            <a:schemeClr val="tx1"/>
          </a:solidFill>
          <a:latin typeface="+mj-lt"/>
          <a:ea typeface="+mj-ea"/>
          <a:cs typeface="+mj-cs"/>
        </a:defRPr>
      </a:lvl1pPr>
    </p:titleStyle>
    <p:bodyStyle>
      <a:lvl1pPr marL="400685" indent="-400685" algn="l" defTabSz="1068705" rtl="0" eaLnBrk="1" latinLnBrk="0" hangingPunct="1">
        <a:spcBef>
          <a:spcPct val="20000"/>
        </a:spcBef>
        <a:buFont typeface="Arial" panose="020B0604020202020204" pitchFamily="34" charset="0"/>
        <a:buChar char="•"/>
        <a:defRPr sz="3725" kern="1200">
          <a:solidFill>
            <a:schemeClr val="tx1"/>
          </a:solidFill>
          <a:latin typeface="+mn-lt"/>
          <a:ea typeface="+mn-ea"/>
          <a:cs typeface="+mn-cs"/>
        </a:defRPr>
      </a:lvl1pPr>
      <a:lvl2pPr marL="868045" indent="-334010" algn="l" defTabSz="1068705" rtl="0" eaLnBrk="1" latinLnBrk="0" hangingPunct="1">
        <a:spcBef>
          <a:spcPct val="20000"/>
        </a:spcBef>
        <a:buFont typeface="Arial" panose="020B0604020202020204" pitchFamily="34" charset="0"/>
        <a:buChar char="–"/>
        <a:defRPr sz="3290" kern="1200">
          <a:solidFill>
            <a:schemeClr val="tx1"/>
          </a:solidFill>
          <a:latin typeface="+mn-lt"/>
          <a:ea typeface="+mn-ea"/>
          <a:cs typeface="+mn-cs"/>
        </a:defRPr>
      </a:lvl2pPr>
      <a:lvl3pPr marL="1336040" indent="-267335" algn="l" defTabSz="1068705" rtl="0" eaLnBrk="1" latinLnBrk="0" hangingPunct="1">
        <a:spcBef>
          <a:spcPct val="20000"/>
        </a:spcBef>
        <a:buFont typeface="Arial" panose="020B0604020202020204" pitchFamily="34" charset="0"/>
        <a:buChar char="•"/>
        <a:defRPr sz="2770" kern="1200">
          <a:solidFill>
            <a:schemeClr val="tx1"/>
          </a:solidFill>
          <a:latin typeface="+mn-lt"/>
          <a:ea typeface="+mn-ea"/>
          <a:cs typeface="+mn-cs"/>
        </a:defRPr>
      </a:lvl3pPr>
      <a:lvl4pPr marL="1870075" indent="-267335" algn="l" defTabSz="1068705"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4pPr>
      <a:lvl5pPr marL="2404110" indent="-267335" algn="l" defTabSz="1068705"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5pPr>
      <a:lvl6pPr marL="2938780" indent="-267335" algn="l" defTabSz="1068705"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6pPr>
      <a:lvl7pPr marL="3472815" indent="-267335" algn="l" defTabSz="1068705"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7pPr>
      <a:lvl8pPr marL="4007485" indent="-267335" algn="l" defTabSz="1068705"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8pPr>
      <a:lvl9pPr marL="4541520" indent="-267335" algn="l" defTabSz="1068705"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9pPr>
    </p:bodyStyle>
    <p:otherStyle>
      <a:defPPr>
        <a:defRPr lang="zh-CN"/>
      </a:defPPr>
      <a:lvl1pPr marL="0" algn="l" defTabSz="1068705" rtl="0" eaLnBrk="1" latinLnBrk="0" hangingPunct="1">
        <a:defRPr sz="2080" kern="1200">
          <a:solidFill>
            <a:schemeClr val="tx1"/>
          </a:solidFill>
          <a:latin typeface="+mn-lt"/>
          <a:ea typeface="+mn-ea"/>
          <a:cs typeface="+mn-cs"/>
        </a:defRPr>
      </a:lvl1pPr>
      <a:lvl2pPr marL="534035" algn="l" defTabSz="1068705" rtl="0" eaLnBrk="1" latinLnBrk="0" hangingPunct="1">
        <a:defRPr sz="2080" kern="1200">
          <a:solidFill>
            <a:schemeClr val="tx1"/>
          </a:solidFill>
          <a:latin typeface="+mn-lt"/>
          <a:ea typeface="+mn-ea"/>
          <a:cs typeface="+mn-cs"/>
        </a:defRPr>
      </a:lvl2pPr>
      <a:lvl3pPr marL="1068705" algn="l" defTabSz="1068705" rtl="0" eaLnBrk="1" latinLnBrk="0" hangingPunct="1">
        <a:defRPr sz="2080" kern="1200">
          <a:solidFill>
            <a:schemeClr val="tx1"/>
          </a:solidFill>
          <a:latin typeface="+mn-lt"/>
          <a:ea typeface="+mn-ea"/>
          <a:cs typeface="+mn-cs"/>
        </a:defRPr>
      </a:lvl3pPr>
      <a:lvl4pPr marL="1602740" algn="l" defTabSz="1068705" rtl="0" eaLnBrk="1" latinLnBrk="0" hangingPunct="1">
        <a:defRPr sz="2080" kern="1200">
          <a:solidFill>
            <a:schemeClr val="tx1"/>
          </a:solidFill>
          <a:latin typeface="+mn-lt"/>
          <a:ea typeface="+mn-ea"/>
          <a:cs typeface="+mn-cs"/>
        </a:defRPr>
      </a:lvl4pPr>
      <a:lvl5pPr marL="2137410" algn="l" defTabSz="1068705" rtl="0" eaLnBrk="1" latinLnBrk="0" hangingPunct="1">
        <a:defRPr sz="2080" kern="1200">
          <a:solidFill>
            <a:schemeClr val="tx1"/>
          </a:solidFill>
          <a:latin typeface="+mn-lt"/>
          <a:ea typeface="+mn-ea"/>
          <a:cs typeface="+mn-cs"/>
        </a:defRPr>
      </a:lvl5pPr>
      <a:lvl6pPr marL="2671445" algn="l" defTabSz="1068705" rtl="0" eaLnBrk="1" latinLnBrk="0" hangingPunct="1">
        <a:defRPr sz="2080" kern="1200">
          <a:solidFill>
            <a:schemeClr val="tx1"/>
          </a:solidFill>
          <a:latin typeface="+mn-lt"/>
          <a:ea typeface="+mn-ea"/>
          <a:cs typeface="+mn-cs"/>
        </a:defRPr>
      </a:lvl6pPr>
      <a:lvl7pPr marL="3206115" algn="l" defTabSz="1068705" rtl="0" eaLnBrk="1" latinLnBrk="0" hangingPunct="1">
        <a:defRPr sz="2080" kern="1200">
          <a:solidFill>
            <a:schemeClr val="tx1"/>
          </a:solidFill>
          <a:latin typeface="+mn-lt"/>
          <a:ea typeface="+mn-ea"/>
          <a:cs typeface="+mn-cs"/>
        </a:defRPr>
      </a:lvl7pPr>
      <a:lvl8pPr marL="3740150" algn="l" defTabSz="1068705" rtl="0" eaLnBrk="1" latinLnBrk="0" hangingPunct="1">
        <a:defRPr sz="2080" kern="1200">
          <a:solidFill>
            <a:schemeClr val="tx1"/>
          </a:solidFill>
          <a:latin typeface="+mn-lt"/>
          <a:ea typeface="+mn-ea"/>
          <a:cs typeface="+mn-cs"/>
        </a:defRPr>
      </a:lvl8pPr>
      <a:lvl9pPr marL="4274185" algn="l" defTabSz="1068705" rtl="0" eaLnBrk="1" latinLnBrk="0" hangingPunct="1">
        <a:defRPr sz="2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4.emf"/><Relationship Id="rId1" Type="http://schemas.openxmlformats.org/officeDocument/2006/relationships/package" Target="../embeddings/Document1.docx"/></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5.emf"/><Relationship Id="rId3" Type="http://schemas.openxmlformats.org/officeDocument/2006/relationships/oleObject" Target="../embeddings/Workbook2.xls"/><Relationship Id="rId2" Type="http://schemas.openxmlformats.org/officeDocument/2006/relationships/image" Target="../media/image4.emf"/><Relationship Id="rId1" Type="http://schemas.openxmlformats.org/officeDocument/2006/relationships/oleObject" Target="../embeddings/Workbook1.xls"/></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Box 6"/>
          <p:cNvSpPr txBox="1"/>
          <p:nvPr/>
        </p:nvSpPr>
        <p:spPr>
          <a:xfrm>
            <a:off x="-27899" y="4437112"/>
            <a:ext cx="12207892" cy="1899285"/>
          </a:xfrm>
          <a:prstGeom prst="rect">
            <a:avLst/>
          </a:prstGeom>
          <a:noFill/>
        </p:spPr>
        <p:txBody>
          <a:bodyPr wrap="square" rtlCol="0">
            <a:spAutoFit/>
          </a:bodyPr>
          <a:lstStyle/>
          <a:p>
            <a:pPr algn="ctr">
              <a:lnSpc>
                <a:spcPts val="4700"/>
              </a:lnSpc>
            </a:pPr>
            <a:r>
              <a:rPr lang="zh-CN" altLang="en-US" sz="3600" b="1" dirty="0" smtClean="0">
                <a:latin typeface="楷体" panose="02010609060101010101" pitchFamily="49" charset="-122"/>
                <a:ea typeface="楷体" panose="02010609060101010101" pitchFamily="49" charset="-122"/>
                <a:cs typeface="+mn-ea"/>
                <a:sym typeface="+mn-lt"/>
              </a:rPr>
              <a:t>薛一兰</a:t>
            </a:r>
            <a:endParaRPr lang="en-US" altLang="zh-CN" sz="3600" b="1" dirty="0" smtClean="0">
              <a:latin typeface="楷体" panose="02010609060101010101" pitchFamily="49" charset="-122"/>
              <a:ea typeface="楷体" panose="02010609060101010101" pitchFamily="49" charset="-122"/>
              <a:cs typeface="+mn-ea"/>
              <a:sym typeface="+mn-lt"/>
            </a:endParaRPr>
          </a:p>
          <a:p>
            <a:pPr algn="ctr">
              <a:lnSpc>
                <a:spcPts val="4700"/>
              </a:lnSpc>
            </a:pP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Email:xuemomode@foxmail.com</a:t>
            </a:r>
            <a:r>
              <a:rPr lang="zh-CN" altLang="en-US" sz="36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3600" b="1" dirty="0" smtClean="0">
              <a:latin typeface="Times New Roman" panose="02020603050405020304" pitchFamily="18" charset="0"/>
              <a:ea typeface="楷体" panose="02010609060101010101" pitchFamily="49" charset="-122"/>
              <a:cs typeface="Times New Roman" panose="02020603050405020304" pitchFamily="18" charset="0"/>
              <a:sym typeface="+mn-lt"/>
            </a:endParaRPr>
          </a:p>
          <a:p>
            <a:pPr algn="ctr">
              <a:lnSpc>
                <a:spcPts val="4700"/>
              </a:lnSpc>
            </a:pPr>
            <a:r>
              <a:rPr lang="zh-CN" altLang="en-US" sz="3600" b="1" dirty="0" smtClean="0">
                <a:latin typeface="楷体" panose="02010609060101010101" pitchFamily="49" charset="-122"/>
                <a:ea typeface="楷体" panose="02010609060101010101" pitchFamily="49" charset="-122"/>
                <a:cs typeface="+mn-ea"/>
                <a:sym typeface="+mn-lt"/>
              </a:rPr>
              <a:t>宜宾学院人工智能与大数据学部</a:t>
            </a:r>
            <a:endParaRPr lang="zh-CN" altLang="en-US" sz="3600" b="1" dirty="0">
              <a:latin typeface="楷体" panose="02010609060101010101" pitchFamily="49" charset="-122"/>
              <a:ea typeface="楷体" panose="02010609060101010101" pitchFamily="49" charset="-122"/>
              <a:cs typeface="+mn-ea"/>
              <a:sym typeface="+mn-lt"/>
            </a:endParaRPr>
          </a:p>
        </p:txBody>
      </p:sp>
      <p:sp>
        <p:nvSpPr>
          <p:cNvPr id="8" name="矩形 7"/>
          <p:cNvSpPr/>
          <p:nvPr/>
        </p:nvSpPr>
        <p:spPr>
          <a:xfrm>
            <a:off x="-1" y="1052736"/>
            <a:ext cx="12179993" cy="119888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7200" b="1" cap="none" spc="0" dirty="0" smtClean="0">
                <a:ln w="11430"/>
                <a:latin typeface="楷体" panose="02010609060101010101" pitchFamily="49" charset="-122"/>
                <a:ea typeface="楷体" panose="02010609060101010101" pitchFamily="49" charset="-122"/>
              </a:rPr>
              <a:t>《</a:t>
            </a:r>
            <a:r>
              <a:rPr lang="zh-CN" altLang="en-US" sz="7200" b="1" cap="none" spc="0" dirty="0" smtClean="0">
                <a:ln w="11430"/>
                <a:latin typeface="楷体" panose="02010609060101010101" pitchFamily="49" charset="-122"/>
                <a:ea typeface="楷体" panose="02010609060101010101" pitchFamily="49" charset="-122"/>
              </a:rPr>
              <a:t>人机交互的软件工程方法</a:t>
            </a:r>
            <a:r>
              <a:rPr lang="en-US" altLang="zh-CN" sz="7200" b="1" cap="none" spc="0" dirty="0" smtClean="0">
                <a:ln w="11430"/>
                <a:latin typeface="楷体" panose="02010609060101010101" pitchFamily="49" charset="-122"/>
                <a:ea typeface="楷体" panose="02010609060101010101" pitchFamily="49" charset="-122"/>
              </a:rPr>
              <a:t>》</a:t>
            </a:r>
            <a:endParaRPr lang="zh-CN" altLang="en-US" sz="7200" b="1" cap="none" spc="0" dirty="0">
              <a:ln w="11430"/>
              <a:latin typeface="楷体" panose="02010609060101010101" pitchFamily="49" charset="-122"/>
              <a:ea typeface="楷体" panose="02010609060101010101" pitchFamily="49" charset="-122"/>
            </a:endParaRPr>
          </a:p>
        </p:txBody>
      </p:sp>
      <p:sp>
        <p:nvSpPr>
          <p:cNvPr id="5" name="TextBox 4"/>
          <p:cNvSpPr txBox="1"/>
          <p:nvPr/>
        </p:nvSpPr>
        <p:spPr>
          <a:xfrm>
            <a:off x="0" y="2946149"/>
            <a:ext cx="12179993" cy="830997"/>
          </a:xfrm>
          <a:prstGeom prst="rect">
            <a:avLst/>
          </a:prstGeom>
          <a:noFill/>
        </p:spPr>
        <p:txBody>
          <a:bodyPr wrap="square" rtlCol="0">
            <a:spAutoFit/>
          </a:bodyPr>
          <a:lstStyle/>
          <a:p>
            <a:pPr algn="ctr"/>
            <a:r>
              <a:rPr lang="zh-CN" altLang="en-US" sz="4800" b="1" dirty="0" smtClean="0">
                <a:latin typeface="楷体" panose="02010609060101010101" pitchFamily="49" charset="-122"/>
                <a:ea typeface="楷体" panose="02010609060101010101" pitchFamily="49" charset="-122"/>
              </a:rPr>
              <a:t>（前言）</a:t>
            </a:r>
            <a:endParaRPr lang="zh-CN" altLang="en-US" sz="48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bwMode="auto">
          <a:xfrm>
            <a:off x="0" y="980728"/>
            <a:ext cx="121920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ea typeface="隶书" panose="02010509060101010101" pitchFamily="49" charset="-122"/>
              </a:rPr>
              <a:t>示例一：</a:t>
            </a:r>
            <a:r>
              <a:rPr lang="en-US" altLang="zh-CN" b="1" dirty="0">
                <a:ea typeface="隶书" panose="02010509060101010101" pitchFamily="49" charset="-122"/>
              </a:rPr>
              <a:t>word</a:t>
            </a:r>
            <a:r>
              <a:rPr lang="zh-CN" altLang="en-US" b="1" dirty="0">
                <a:ea typeface="隶书" panose="02010509060101010101" pitchFamily="49" charset="-122"/>
              </a:rPr>
              <a:t>文档插入图片</a:t>
            </a:r>
            <a:endParaRPr lang="zh-CN" altLang="en-US" b="1" dirty="0">
              <a:ea typeface="隶书" panose="02010509060101010101" pitchFamily="49" charset="-122"/>
            </a:endParaRPr>
          </a:p>
        </p:txBody>
      </p:sp>
      <p:pic>
        <p:nvPicPr>
          <p:cNvPr id="4" name="图片 3"/>
          <p:cNvPicPr>
            <a:picLocks noChangeAspect="1"/>
          </p:cNvPicPr>
          <p:nvPr/>
        </p:nvPicPr>
        <p:blipFill>
          <a:blip r:embed="rId1"/>
          <a:stretch>
            <a:fillRect/>
          </a:stretch>
        </p:blipFill>
        <p:spPr>
          <a:xfrm>
            <a:off x="453390" y="1917065"/>
            <a:ext cx="11284585" cy="4433570"/>
          </a:xfrm>
          <a:prstGeom prst="rect">
            <a:avLst/>
          </a:prstGeom>
        </p:spPr>
      </p:pic>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bwMode="auto">
          <a:xfrm>
            <a:off x="0" y="980728"/>
            <a:ext cx="121920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ea typeface="隶书" panose="02010509060101010101" pitchFamily="49" charset="-122"/>
              </a:rPr>
              <a:t>示例二：</a:t>
            </a:r>
            <a:r>
              <a:rPr lang="zh-CN" b="1" dirty="0">
                <a:ea typeface="隶书" panose="02010509060101010101" pitchFamily="49" charset="-122"/>
              </a:rPr>
              <a:t>查本机</a:t>
            </a:r>
            <a:r>
              <a:rPr lang="en-US" altLang="zh-CN" b="1" dirty="0">
                <a:ea typeface="隶书" panose="02010509060101010101" pitchFamily="49" charset="-122"/>
              </a:rPr>
              <a:t>ip</a:t>
            </a:r>
            <a:r>
              <a:rPr lang="zh-CN" altLang="en-US" b="1" dirty="0">
                <a:ea typeface="隶书" panose="02010509060101010101" pitchFamily="49" charset="-122"/>
              </a:rPr>
              <a:t>地址</a:t>
            </a:r>
            <a:endParaRPr lang="zh-CN" altLang="en-US" b="1" dirty="0">
              <a:ea typeface="隶书" panose="02010509060101010101" pitchFamily="49" charset="-122"/>
            </a:endParaRPr>
          </a:p>
        </p:txBody>
      </p:sp>
      <p:pic>
        <p:nvPicPr>
          <p:cNvPr id="2" name="图片 1"/>
          <p:cNvPicPr>
            <a:picLocks noChangeAspect="1"/>
          </p:cNvPicPr>
          <p:nvPr/>
        </p:nvPicPr>
        <p:blipFill>
          <a:blip r:embed="rId1"/>
          <a:stretch>
            <a:fillRect/>
          </a:stretch>
        </p:blipFill>
        <p:spPr>
          <a:xfrm>
            <a:off x="1366520" y="1818005"/>
            <a:ext cx="9458325" cy="4943475"/>
          </a:xfrm>
          <a:prstGeom prst="rect">
            <a:avLst/>
          </a:prstGeom>
        </p:spPr>
      </p:pic>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bwMode="auto">
          <a:xfrm>
            <a:off x="0" y="980728"/>
            <a:ext cx="121920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ea typeface="隶书" panose="02010509060101010101" pitchFamily="49" charset="-122"/>
              </a:rPr>
              <a:t>示例三：</a:t>
            </a:r>
            <a:r>
              <a:rPr lang="zh-CN" b="1" dirty="0">
                <a:ea typeface="隶书" panose="02010509060101010101" pitchFamily="49" charset="-122"/>
              </a:rPr>
              <a:t>绝地求生</a:t>
            </a:r>
            <a:endParaRPr lang="zh-CN" b="1" dirty="0">
              <a:ea typeface="隶书" panose="02010509060101010101" pitchFamily="49" charset="-122"/>
            </a:endParaRPr>
          </a:p>
        </p:txBody>
      </p:sp>
      <p:pic>
        <p:nvPicPr>
          <p:cNvPr id="3" name="图片 2" descr="微信图片_20210907110721"/>
          <p:cNvPicPr>
            <a:picLocks noChangeAspect="1"/>
          </p:cNvPicPr>
          <p:nvPr/>
        </p:nvPicPr>
        <p:blipFill>
          <a:blip r:embed="rId1"/>
          <a:stretch>
            <a:fillRect/>
          </a:stretch>
        </p:blipFill>
        <p:spPr>
          <a:xfrm>
            <a:off x="676910" y="1700530"/>
            <a:ext cx="10838180" cy="5001895"/>
          </a:xfrm>
          <a:prstGeom prst="rect">
            <a:avLst/>
          </a:prstGeom>
        </p:spPr>
      </p:pic>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bwMode="auto">
          <a:xfrm>
            <a:off x="0" y="980728"/>
            <a:ext cx="121920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ea typeface="隶书" panose="02010509060101010101" pitchFamily="49" charset="-122"/>
              </a:rPr>
              <a:t>示例四：</a:t>
            </a:r>
            <a:r>
              <a:rPr lang="zh-CN" b="1" dirty="0">
                <a:ea typeface="隶书" panose="02010509060101010101" pitchFamily="49" charset="-122"/>
              </a:rPr>
              <a:t>安装</a:t>
            </a:r>
            <a:r>
              <a:rPr lang="en-US" altLang="zh-CN" b="1" dirty="0">
                <a:ea typeface="隶书" panose="02010509060101010101" pitchFamily="49" charset="-122"/>
              </a:rPr>
              <a:t>photoshop</a:t>
            </a:r>
            <a:endParaRPr lang="en-US" altLang="zh-CN" b="1" dirty="0">
              <a:ea typeface="隶书" panose="02010509060101010101" pitchFamily="49" charset="-122"/>
            </a:endParaRPr>
          </a:p>
        </p:txBody>
      </p:sp>
      <p:pic>
        <p:nvPicPr>
          <p:cNvPr id="2" name="图片 1"/>
          <p:cNvPicPr>
            <a:picLocks noChangeAspect="1"/>
          </p:cNvPicPr>
          <p:nvPr/>
        </p:nvPicPr>
        <p:blipFill>
          <a:blip r:embed="rId1"/>
          <a:stretch>
            <a:fillRect/>
          </a:stretch>
        </p:blipFill>
        <p:spPr>
          <a:xfrm>
            <a:off x="2423795" y="1700530"/>
            <a:ext cx="7133590" cy="5120005"/>
          </a:xfrm>
          <a:prstGeom prst="rect">
            <a:avLst/>
          </a:prstGeom>
        </p:spPr>
      </p:pic>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bwMode="auto">
          <a:xfrm>
            <a:off x="0" y="980728"/>
            <a:ext cx="121920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ea typeface="隶书" panose="02010509060101010101" pitchFamily="49" charset="-122"/>
              </a:rPr>
              <a:t>示例五：</a:t>
            </a:r>
            <a:r>
              <a:rPr lang="zh-CN" b="1" dirty="0">
                <a:ea typeface="隶书" panose="02010509060101010101" pitchFamily="49" charset="-122"/>
              </a:rPr>
              <a:t>付款</a:t>
            </a:r>
            <a:endParaRPr lang="zh-CN" b="1" dirty="0">
              <a:ea typeface="隶书" panose="02010509060101010101" pitchFamily="49" charset="-122"/>
            </a:endParaRPr>
          </a:p>
        </p:txBody>
      </p:sp>
      <p:pic>
        <p:nvPicPr>
          <p:cNvPr id="100" name="图片 99"/>
          <p:cNvPicPr/>
          <p:nvPr/>
        </p:nvPicPr>
        <p:blipFill>
          <a:blip r:embed="rId1"/>
          <a:stretch>
            <a:fillRect/>
          </a:stretch>
        </p:blipFill>
        <p:spPr>
          <a:xfrm>
            <a:off x="3503930" y="1772920"/>
            <a:ext cx="4997450" cy="4997450"/>
          </a:xfrm>
          <a:prstGeom prst="rect">
            <a:avLst/>
          </a:prstGeom>
          <a:noFill/>
          <a:ln w="9525">
            <a:noFill/>
          </a:ln>
        </p:spPr>
      </p:pic>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bwMode="auto">
          <a:xfrm>
            <a:off x="0" y="980728"/>
            <a:ext cx="121920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ea typeface="隶书" panose="02010509060101010101" pitchFamily="49" charset="-122"/>
              </a:rPr>
              <a:t>示例六：</a:t>
            </a:r>
            <a:r>
              <a:rPr lang="zh-CN" b="1" dirty="0">
                <a:ea typeface="隶书" panose="02010509060101010101" pitchFamily="49" charset="-122"/>
              </a:rPr>
              <a:t>体温检测通道</a:t>
            </a:r>
            <a:endParaRPr lang="zh-CN" b="1" dirty="0">
              <a:ea typeface="隶书" panose="02010509060101010101" pitchFamily="49" charset="-122"/>
            </a:endParaRPr>
          </a:p>
        </p:txBody>
      </p:sp>
      <p:pic>
        <p:nvPicPr>
          <p:cNvPr id="101" name="图片 100"/>
          <p:cNvPicPr/>
          <p:nvPr/>
        </p:nvPicPr>
        <p:blipFill>
          <a:blip r:embed="rId1"/>
          <a:stretch>
            <a:fillRect/>
          </a:stretch>
        </p:blipFill>
        <p:spPr>
          <a:xfrm>
            <a:off x="2999740" y="1988820"/>
            <a:ext cx="6350000" cy="4292600"/>
          </a:xfrm>
          <a:prstGeom prst="rect">
            <a:avLst/>
          </a:prstGeom>
          <a:noFill/>
          <a:ln w="9525">
            <a:noFill/>
          </a:ln>
        </p:spPr>
      </p:pic>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38632"/>
            <a:ext cx="12192000" cy="1008112"/>
          </a:xfrm>
        </p:spPr>
        <p:txBody>
          <a:bodyPr>
            <a:normAutofit/>
          </a:bodyPr>
          <a:lstStyle/>
          <a:p>
            <a:r>
              <a:rPr lang="zh-CN" altLang="en-US" b="1" dirty="0" smtClean="0">
                <a:ea typeface="隶书" panose="02010509060101010101" pitchFamily="49" charset="-122"/>
              </a:rPr>
              <a:t>示例七 ：今日校园健康监测</a:t>
            </a:r>
            <a:endParaRPr lang="zh-CN" altLang="en-US" b="1" dirty="0">
              <a:ea typeface="隶书" panose="02010509060101010101" pitchFamily="49" charset="-122"/>
            </a:endParaRPr>
          </a:p>
        </p:txBody>
      </p:sp>
      <p:pic>
        <p:nvPicPr>
          <p:cNvPr id="3" name="图片 2"/>
          <p:cNvPicPr>
            <a:picLocks noChangeAspect="1"/>
          </p:cNvPicPr>
          <p:nvPr/>
        </p:nvPicPr>
        <p:blipFill>
          <a:blip r:embed="rId1"/>
          <a:stretch>
            <a:fillRect/>
          </a:stretch>
        </p:blipFill>
        <p:spPr>
          <a:xfrm>
            <a:off x="4870450" y="1484630"/>
            <a:ext cx="2451100" cy="5311140"/>
          </a:xfrm>
          <a:prstGeom prst="rect">
            <a:avLst/>
          </a:prstGeom>
        </p:spPr>
      </p:pic>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380" y="1556842"/>
            <a:ext cx="12192000" cy="1008112"/>
          </a:xfrm>
        </p:spPr>
        <p:txBody>
          <a:bodyPr>
            <a:normAutofit/>
          </a:bodyPr>
          <a:lstStyle/>
          <a:p>
            <a:r>
              <a:rPr lang="zh-CN" altLang="en-US" b="1" dirty="0" smtClean="0">
                <a:ea typeface="隶书" panose="02010509060101010101" pitchFamily="49" charset="-122"/>
              </a:rPr>
              <a:t>什么是人机交互？</a:t>
            </a:r>
            <a:endParaRPr lang="zh-CN" altLang="en-US" b="1" dirty="0">
              <a:ea typeface="隶书" panose="02010509060101010101" pitchFamily="49" charset="-122"/>
            </a:endParaRPr>
          </a:p>
        </p:txBody>
      </p:sp>
      <p:sp>
        <p:nvSpPr>
          <p:cNvPr id="4" name="标题 1"/>
          <p:cNvSpPr>
            <a:spLocks noGrp="1"/>
          </p:cNvSpPr>
          <p:nvPr/>
        </p:nvSpPr>
        <p:spPr>
          <a:xfrm>
            <a:off x="389890" y="3764737"/>
            <a:ext cx="12192000" cy="1008112"/>
          </a:xfrm>
          <a:prstGeom prst="rect">
            <a:avLst/>
          </a:prstGeom>
        </p:spPr>
        <p:txBody>
          <a:bodyPr vert="horz" lIns="123444" tIns="61722" rIns="123444" bIns="61722" rtlCol="0" anchor="ctr">
            <a:normAutofit/>
          </a:bodyPr>
          <a:lstStyle>
            <a:lvl1pPr algn="ctr" defTabSz="1068705" rtl="0" eaLnBrk="1" latinLnBrk="0" hangingPunct="1">
              <a:spcBef>
                <a:spcPct val="0"/>
              </a:spcBef>
              <a:buNone/>
              <a:defRPr sz="5110" kern="1200">
                <a:solidFill>
                  <a:schemeClr val="tx1"/>
                </a:solidFill>
                <a:latin typeface="+mj-lt"/>
                <a:ea typeface="+mj-ea"/>
                <a:cs typeface="+mj-cs"/>
              </a:defRPr>
            </a:lvl1pPr>
          </a:lstStyle>
          <a:p>
            <a:r>
              <a:rPr lang="zh-CN" altLang="en-US" b="1" dirty="0" smtClean="0">
                <a:ea typeface="隶书" panose="02010509060101010101" pitchFamily="49" charset="-122"/>
              </a:rPr>
              <a:t>人机交互与软件工程之间的关系？</a:t>
            </a:r>
            <a:endParaRPr lang="zh-CN" altLang="en-US" b="1" dirty="0">
              <a:ea typeface="隶书" panose="02010509060101010101" pitchFamily="49" charset="-122"/>
            </a:endParaRPr>
          </a:p>
        </p:txBody>
      </p:sp>
      <p:graphicFrame>
        <p:nvGraphicFramePr>
          <p:cNvPr id="3" name="对象 2">
            <a:hlinkClick r:id="" action="ppaction://ole?verb=0"/>
          </p:cNvPr>
          <p:cNvGraphicFramePr>
            <a:graphicFrameLocks noChangeAspect="1"/>
          </p:cNvGraphicFramePr>
          <p:nvPr/>
        </p:nvGraphicFramePr>
        <p:xfrm>
          <a:off x="3434874" y="-939958"/>
          <a:ext cx="5323840" cy="8742680"/>
        </p:xfrm>
        <a:graphic>
          <a:graphicData uri="http://schemas.openxmlformats.org/presentationml/2006/ole">
            <mc:AlternateContent xmlns:mc="http://schemas.openxmlformats.org/markup-compatibility/2006">
              <mc:Choice xmlns:v="urn:schemas-microsoft-com:vml" Requires="v">
                <p:oleObj spid="_x0000_s2055" name="文档" r:id="rId1" imgW="5324475" imgH="8743950" progId="Word.Document.12">
                  <p:embed/>
                </p:oleObj>
              </mc:Choice>
              <mc:Fallback>
                <p:oleObj name="文档" r:id="rId1" imgW="5324475" imgH="8743950" progId="Word.Document.12">
                  <p:embed/>
                  <p:pic>
                    <p:nvPicPr>
                      <p:cNvPr id="0" name="图片 1025"/>
                      <p:cNvPicPr/>
                      <p:nvPr/>
                    </p:nvPicPr>
                    <p:blipFill>
                      <a:blip r:embed="rId2"/>
                      <a:stretch>
                        <a:fillRect/>
                      </a:stretch>
                    </p:blipFill>
                    <p:spPr>
                      <a:xfrm>
                        <a:off x="3434874" y="-939958"/>
                        <a:ext cx="5323840" cy="8742680"/>
                      </a:xfrm>
                      <a:prstGeom prst="rect">
                        <a:avLst/>
                      </a:prstGeom>
                      <a:ln w="38100">
                        <a:solidFill>
                          <a:srgbClr val="63301E"/>
                        </a:solid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1117600" y="30480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前       言</a:t>
            </a:r>
            <a:endParaRPr lang="zh-CN" altLang="en-US" b="1" dirty="0"/>
          </a:p>
        </p:txBody>
      </p:sp>
      <p:sp>
        <p:nvSpPr>
          <p:cNvPr id="149507" name="Rectangle 3"/>
          <p:cNvSpPr>
            <a:spLocks noGrp="1" noChangeArrowheads="1"/>
          </p:cNvSpPr>
          <p:nvPr>
            <p:ph type="body" idx="1"/>
          </p:nvPr>
        </p:nvSpPr>
        <p:spPr bwMode="auto">
          <a:xfrm>
            <a:off x="839416" y="1268760"/>
            <a:ext cx="10585176" cy="5373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zh-CN" altLang="en-US" sz="3200" b="1" dirty="0">
                <a:solidFill>
                  <a:schemeClr val="tx1"/>
                </a:solidFill>
                <a:latin typeface="楷体" panose="02010609060101010101" pitchFamily="49" charset="-122"/>
                <a:ea typeface="楷体" panose="02010609060101010101" pitchFamily="49" charset="-122"/>
              </a:rPr>
              <a:t>一</a:t>
            </a:r>
            <a:r>
              <a:rPr lang="zh-CN" altLang="en-US" sz="3200" b="1" dirty="0" smtClean="0">
                <a:solidFill>
                  <a:schemeClr val="tx1"/>
                </a:solidFill>
                <a:latin typeface="楷体" panose="02010609060101010101" pitchFamily="49" charset="-122"/>
                <a:ea typeface="楷体" panose="02010609060101010101" pitchFamily="49" charset="-122"/>
              </a:rPr>
              <a:t>、为什么</a:t>
            </a:r>
            <a:r>
              <a:rPr lang="zh-CN" altLang="en-US" sz="3200" b="1" dirty="0">
                <a:solidFill>
                  <a:schemeClr val="tx1"/>
                </a:solidFill>
                <a:latin typeface="楷体" panose="02010609060101010101" pitchFamily="49" charset="-122"/>
                <a:ea typeface="楷体" panose="02010609060101010101" pitchFamily="49" charset="-122"/>
              </a:rPr>
              <a:t>要学习人机交互的软件工程方法这门课程？</a:t>
            </a:r>
            <a:endParaRPr lang="zh-CN" altLang="en-US"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a:solidFill>
                  <a:srgbClr val="FF0000"/>
                </a:solidFill>
                <a:latin typeface="楷体" panose="02010609060101010101" pitchFamily="49" charset="-122"/>
                <a:ea typeface="楷体" panose="02010609060101010101" pitchFamily="49" charset="-122"/>
              </a:rPr>
              <a:t>二、主要学习</a:t>
            </a:r>
            <a:r>
              <a:rPr lang="zh-CN" altLang="en-US" sz="3200" b="1" dirty="0" smtClean="0">
                <a:solidFill>
                  <a:srgbClr val="FF0000"/>
                </a:solidFill>
                <a:latin typeface="楷体" panose="02010609060101010101" pitchFamily="49" charset="-122"/>
                <a:ea typeface="楷体" panose="02010609060101010101" pitchFamily="49" charset="-122"/>
              </a:rPr>
              <a:t>内容</a:t>
            </a:r>
            <a:endParaRPr lang="zh-CN" altLang="en-US"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三、学习本门课程所需的基础</a:t>
            </a:r>
            <a:r>
              <a:rPr lang="zh-CN" altLang="en-US" sz="3200" b="1" dirty="0" smtClean="0">
                <a:latin typeface="楷体" panose="02010609060101010101" pitchFamily="49" charset="-122"/>
                <a:ea typeface="楷体" panose="02010609060101010101" pitchFamily="49" charset="-122"/>
              </a:rPr>
              <a:t>知识</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四、本课程的</a:t>
            </a:r>
            <a:r>
              <a:rPr lang="zh-CN" altLang="en-US" sz="3200" b="1" dirty="0" smtClean="0">
                <a:latin typeface="楷体" panose="02010609060101010101" pitchFamily="49" charset="-122"/>
                <a:ea typeface="楷体" panose="02010609060101010101" pitchFamily="49" charset="-122"/>
              </a:rPr>
              <a:t>特点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五、学习本课程的方法与</a:t>
            </a:r>
            <a:r>
              <a:rPr lang="zh-CN" altLang="en-US" sz="3200" b="1" dirty="0" smtClean="0">
                <a:latin typeface="楷体" panose="02010609060101010101" pitchFamily="49" charset="-122"/>
                <a:ea typeface="楷体" panose="02010609060101010101" pitchFamily="49" charset="-122"/>
              </a:rPr>
              <a:t>技巧</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六</a:t>
            </a:r>
            <a:r>
              <a:rPr lang="zh-CN" altLang="en-US" sz="3200" b="1" dirty="0">
                <a:latin typeface="楷体" panose="02010609060101010101" pitchFamily="49" charset="-122"/>
                <a:ea typeface="楷体" panose="02010609060101010101" pitchFamily="49" charset="-122"/>
              </a:rPr>
              <a:t>、学习本门课程的基本</a:t>
            </a:r>
            <a:r>
              <a:rPr lang="zh-CN" altLang="en-US" sz="3200" b="1" dirty="0" smtClean="0">
                <a:latin typeface="楷体" panose="02010609060101010101" pitchFamily="49" charset="-122"/>
                <a:ea typeface="楷体" panose="02010609060101010101" pitchFamily="49" charset="-122"/>
              </a:rPr>
              <a:t>要求</a:t>
            </a:r>
            <a:endParaRPr lang="en-US" altLang="zh-CN" sz="3200" b="1" dirty="0">
              <a:solidFill>
                <a:schemeClr val="hlink"/>
              </a:solidFill>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七、期终成绩评定法</a:t>
            </a:r>
            <a:endParaRPr lang="zh-CN" altLang="en-US" sz="3200" b="1" dirty="0" smtClean="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八</a:t>
            </a:r>
            <a:r>
              <a:rPr lang="zh-CN" altLang="en-US" sz="3200" b="1" dirty="0">
                <a:latin typeface="楷体" panose="02010609060101010101" pitchFamily="49" charset="-122"/>
                <a:ea typeface="楷体" panose="02010609060101010101" pitchFamily="49" charset="-122"/>
              </a:rPr>
              <a:t>、教材与参考</a:t>
            </a:r>
            <a:r>
              <a:rPr lang="zh-CN" altLang="en-US" sz="3200" b="1" dirty="0" smtClean="0">
                <a:latin typeface="楷体" panose="02010609060101010101" pitchFamily="49" charset="-122"/>
                <a:ea typeface="楷体" panose="02010609060101010101" pitchFamily="49" charset="-122"/>
              </a:rPr>
              <a:t>书目 </a:t>
            </a:r>
            <a:r>
              <a:rPr lang="zh-CN" altLang="en-US" sz="3600" b="1" dirty="0" smtClean="0">
                <a:latin typeface="楷体" panose="02010609060101010101" pitchFamily="49" charset="-122"/>
                <a:ea typeface="楷体" panose="02010609060101010101" pitchFamily="49" charset="-122"/>
              </a:rPr>
              <a:t>        </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bwMode="auto">
          <a:xfrm>
            <a:off x="1016061" y="659647"/>
            <a:ext cx="103632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b="1" dirty="0"/>
              <a:t>主要学习内容</a:t>
            </a:r>
            <a:endParaRPr lang="zh-CN" altLang="en-US" b="1" dirty="0"/>
          </a:p>
        </p:txBody>
      </p:sp>
      <p:sp>
        <p:nvSpPr>
          <p:cNvPr id="124931" name="Rectangle 3"/>
          <p:cNvSpPr>
            <a:spLocks noGrp="1" noChangeArrowheads="1"/>
          </p:cNvSpPr>
          <p:nvPr>
            <p:ph type="body" idx="1"/>
          </p:nvPr>
        </p:nvSpPr>
        <p:spPr bwMode="auto">
          <a:xfrm>
            <a:off x="406400" y="3139440"/>
            <a:ext cx="11765915" cy="401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pPr>
              <a:buFontTx/>
              <a:buNone/>
            </a:pPr>
            <a:r>
              <a:rPr lang="zh-CN" altLang="en-US" sz="3200" b="1" dirty="0">
                <a:latin typeface="宋体" panose="02010600030101010101" pitchFamily="2" charset="-122"/>
                <a:ea typeface="宋体" panose="02010600030101010101" pitchFamily="2" charset="-122"/>
              </a:rPr>
              <a:t>第</a:t>
            </a:r>
            <a:r>
              <a:rPr lang="en-US" altLang="zh-CN" sz="3200" b="1" dirty="0">
                <a:latin typeface="宋体" panose="02010600030101010101" pitchFamily="2" charset="-122"/>
                <a:ea typeface="宋体" panose="02010600030101010101" pitchFamily="2" charset="-122"/>
              </a:rPr>
              <a:t>1</a:t>
            </a:r>
            <a:r>
              <a:rPr lang="zh-CN" altLang="en-US" sz="3200" b="1" dirty="0">
                <a:latin typeface="宋体" panose="02010600030101010101" pitchFamily="2" charset="-122"/>
                <a:ea typeface="宋体" panose="02010600030101010101" pitchFamily="2" charset="-122"/>
              </a:rPr>
              <a:t>章   </a:t>
            </a:r>
            <a:r>
              <a:rPr lang="zh-CN" altLang="en-US" sz="3200" b="1" dirty="0" smtClean="0">
                <a:latin typeface="宋体" panose="02010600030101010101" pitchFamily="2" charset="-122"/>
                <a:ea typeface="宋体" panose="02010600030101010101" pitchFamily="2" charset="-122"/>
              </a:rPr>
              <a:t>人机交互概述        </a:t>
            </a:r>
            <a:r>
              <a:rPr lang="zh-CN" altLang="en-US" sz="3200" b="1" dirty="0">
                <a:latin typeface="宋体" panose="02010600030101010101" pitchFamily="2" charset="-122"/>
                <a:ea typeface="宋体" panose="02010600030101010101" pitchFamily="2" charset="-122"/>
              </a:rPr>
              <a:t>第</a:t>
            </a:r>
            <a:r>
              <a:rPr lang="en-US" altLang="zh-CN" sz="3200" b="1" dirty="0">
                <a:latin typeface="宋体" panose="02010600030101010101" pitchFamily="2" charset="-122"/>
                <a:ea typeface="宋体" panose="02010600030101010101" pitchFamily="2" charset="-122"/>
              </a:rPr>
              <a:t>2</a:t>
            </a:r>
            <a:r>
              <a:rPr lang="zh-CN" altLang="en-US" sz="3200" b="1" dirty="0">
                <a:latin typeface="宋体" panose="02010600030101010101" pitchFamily="2" charset="-122"/>
                <a:ea typeface="宋体" panose="02010600030101010101" pitchFamily="2" charset="-122"/>
              </a:rPr>
              <a:t>章  </a:t>
            </a:r>
            <a:r>
              <a:rPr lang="zh-CN" altLang="en-US" sz="3200" b="1" dirty="0" smtClean="0">
                <a:latin typeface="宋体" panose="02010600030101010101" pitchFamily="2" charset="-122"/>
                <a:ea typeface="宋体" panose="02010600030101010101" pitchFamily="2" charset="-122"/>
              </a:rPr>
              <a:t>人机交互基础知识</a:t>
            </a:r>
            <a:endParaRPr lang="zh-CN" altLang="en-US" sz="3200" b="1" dirty="0">
              <a:latin typeface="宋体" panose="02010600030101010101" pitchFamily="2" charset="-122"/>
              <a:ea typeface="宋体" panose="02010600030101010101" pitchFamily="2" charset="-122"/>
            </a:endParaRPr>
          </a:p>
          <a:p>
            <a:pPr>
              <a:buFontTx/>
              <a:buNone/>
            </a:pPr>
            <a:r>
              <a:rPr lang="zh-CN" altLang="en-US" sz="3200" b="1" dirty="0">
                <a:latin typeface="宋体" panose="02010600030101010101" pitchFamily="2" charset="-122"/>
                <a:ea typeface="宋体" panose="02010600030101010101" pitchFamily="2" charset="-122"/>
              </a:rPr>
              <a:t>第</a:t>
            </a:r>
            <a:r>
              <a:rPr lang="en-US" altLang="zh-CN" sz="3200" b="1" dirty="0">
                <a:latin typeface="宋体" panose="02010600030101010101" pitchFamily="2" charset="-122"/>
                <a:ea typeface="宋体" panose="02010600030101010101" pitchFamily="2" charset="-122"/>
              </a:rPr>
              <a:t>3</a:t>
            </a:r>
            <a:r>
              <a:rPr lang="zh-CN" altLang="en-US" sz="3200" b="1" dirty="0">
                <a:latin typeface="宋体" panose="02010600030101010101" pitchFamily="2" charset="-122"/>
                <a:ea typeface="宋体" panose="02010600030101010101" pitchFamily="2" charset="-122"/>
              </a:rPr>
              <a:t>章   </a:t>
            </a:r>
            <a:r>
              <a:rPr lang="zh-CN" altLang="en-US" sz="3200" b="1" dirty="0" smtClean="0">
                <a:latin typeface="宋体" panose="02010600030101010101" pitchFamily="2" charset="-122"/>
                <a:ea typeface="宋体" panose="02010600030101010101" pitchFamily="2" charset="-122"/>
              </a:rPr>
              <a:t>交互设计目标与原则  </a:t>
            </a:r>
            <a:r>
              <a:rPr lang="zh-CN" altLang="en-US" sz="3200" b="1" dirty="0">
                <a:latin typeface="宋体" panose="02010600030101010101" pitchFamily="2" charset="-122"/>
                <a:ea typeface="宋体" panose="02010600030101010101" pitchFamily="2" charset="-122"/>
              </a:rPr>
              <a:t>第</a:t>
            </a:r>
            <a:r>
              <a:rPr lang="en-US" altLang="zh-CN" sz="3200" b="1" dirty="0">
                <a:latin typeface="宋体" panose="02010600030101010101" pitchFamily="2" charset="-122"/>
                <a:ea typeface="宋体" panose="02010600030101010101" pitchFamily="2" charset="-122"/>
              </a:rPr>
              <a:t>4</a:t>
            </a:r>
            <a:r>
              <a:rPr lang="zh-CN" altLang="en-US" sz="3200" b="1" dirty="0">
                <a:latin typeface="宋体" panose="02010600030101010101" pitchFamily="2" charset="-122"/>
                <a:ea typeface="宋体" panose="02010600030101010101" pitchFamily="2" charset="-122"/>
              </a:rPr>
              <a:t>章  </a:t>
            </a:r>
            <a:r>
              <a:rPr lang="zh-CN" altLang="en-US" sz="3200" b="1" dirty="0" smtClean="0">
                <a:latin typeface="宋体" panose="02010600030101010101" pitchFamily="2" charset="-122"/>
                <a:ea typeface="宋体" panose="02010600030101010101" pitchFamily="2" charset="-122"/>
              </a:rPr>
              <a:t>交互设计过程</a:t>
            </a:r>
            <a:endParaRPr lang="zh-CN" altLang="en-US" sz="3200" b="1" dirty="0">
              <a:latin typeface="宋体" panose="02010600030101010101" pitchFamily="2" charset="-122"/>
              <a:ea typeface="宋体" panose="02010600030101010101" pitchFamily="2" charset="-122"/>
            </a:endParaRPr>
          </a:p>
          <a:p>
            <a:pPr>
              <a:buFontTx/>
              <a:buNone/>
            </a:pPr>
            <a:r>
              <a:rPr lang="zh-CN" altLang="en-US" sz="3200" b="1" dirty="0">
                <a:latin typeface="宋体" panose="02010600030101010101" pitchFamily="2" charset="-122"/>
                <a:ea typeface="宋体" panose="02010600030101010101" pitchFamily="2" charset="-122"/>
              </a:rPr>
              <a:t>第</a:t>
            </a:r>
            <a:r>
              <a:rPr lang="en-US" altLang="zh-CN" sz="3200" b="1" dirty="0">
                <a:latin typeface="宋体" panose="02010600030101010101" pitchFamily="2" charset="-122"/>
                <a:ea typeface="宋体" panose="02010600030101010101" pitchFamily="2" charset="-122"/>
              </a:rPr>
              <a:t>5</a:t>
            </a:r>
            <a:r>
              <a:rPr lang="zh-CN" altLang="en-US" sz="3200" b="1" dirty="0">
                <a:latin typeface="宋体" panose="02010600030101010101" pitchFamily="2" charset="-122"/>
                <a:ea typeface="宋体" panose="02010600030101010101" pitchFamily="2" charset="-122"/>
              </a:rPr>
              <a:t>章   </a:t>
            </a:r>
            <a:r>
              <a:rPr lang="zh-CN" altLang="en-US" sz="3200" b="1" dirty="0" smtClean="0">
                <a:latin typeface="宋体" panose="02010600030101010101" pitchFamily="2" charset="-122"/>
                <a:ea typeface="宋体" panose="02010600030101010101" pitchFamily="2" charset="-122"/>
              </a:rPr>
              <a:t>交互式系统的需求    </a:t>
            </a:r>
            <a:r>
              <a:rPr lang="zh-CN" altLang="en-US" sz="3200" b="1" dirty="0">
                <a:latin typeface="宋体" panose="02010600030101010101" pitchFamily="2" charset="-122"/>
                <a:ea typeface="宋体" panose="02010600030101010101" pitchFamily="2" charset="-122"/>
              </a:rPr>
              <a:t>第</a:t>
            </a:r>
            <a:r>
              <a:rPr lang="en-US" altLang="zh-CN" sz="3200" b="1" dirty="0">
                <a:latin typeface="宋体" panose="02010600030101010101" pitchFamily="2" charset="-122"/>
                <a:ea typeface="宋体" panose="02010600030101010101" pitchFamily="2" charset="-122"/>
              </a:rPr>
              <a:t>6</a:t>
            </a:r>
            <a:r>
              <a:rPr lang="zh-CN" altLang="en-US" sz="3200" b="1" dirty="0">
                <a:latin typeface="宋体" panose="02010600030101010101" pitchFamily="2" charset="-122"/>
                <a:ea typeface="宋体" panose="02010600030101010101" pitchFamily="2" charset="-122"/>
              </a:rPr>
              <a:t>章  </a:t>
            </a:r>
            <a:r>
              <a:rPr lang="zh-CN" altLang="en-US" sz="3200" b="1" dirty="0" smtClean="0">
                <a:latin typeface="宋体" panose="02010600030101010101" pitchFamily="2" charset="-122"/>
                <a:ea typeface="宋体" panose="02010600030101010101" pitchFamily="2" charset="-122"/>
              </a:rPr>
              <a:t>交互式系统的设计</a:t>
            </a:r>
            <a:endParaRPr lang="zh-CN" altLang="en-US" sz="3200" b="1" dirty="0">
              <a:latin typeface="宋体" panose="02010600030101010101" pitchFamily="2" charset="-122"/>
              <a:ea typeface="宋体" panose="02010600030101010101" pitchFamily="2" charset="-122"/>
            </a:endParaRPr>
          </a:p>
          <a:p>
            <a:pPr>
              <a:buFontTx/>
              <a:buNone/>
            </a:pPr>
            <a:r>
              <a:rPr lang="zh-CN" altLang="en-US" sz="3200" b="1" dirty="0">
                <a:latin typeface="宋体" panose="02010600030101010101" pitchFamily="2" charset="-122"/>
                <a:ea typeface="宋体" panose="02010600030101010101" pitchFamily="2" charset="-122"/>
              </a:rPr>
              <a:t>第</a:t>
            </a:r>
            <a:r>
              <a:rPr lang="en-US" altLang="zh-CN" sz="3200" b="1" dirty="0">
                <a:latin typeface="宋体" panose="02010600030101010101" pitchFamily="2" charset="-122"/>
                <a:ea typeface="宋体" panose="02010600030101010101" pitchFamily="2" charset="-122"/>
              </a:rPr>
              <a:t>7</a:t>
            </a:r>
            <a:r>
              <a:rPr lang="zh-CN" altLang="en-US" sz="3200" b="1" dirty="0">
                <a:latin typeface="宋体" panose="02010600030101010101" pitchFamily="2" charset="-122"/>
                <a:ea typeface="宋体" panose="02010600030101010101" pitchFamily="2" charset="-122"/>
              </a:rPr>
              <a:t>章	</a:t>
            </a:r>
            <a:r>
              <a:rPr lang="zh-CN" altLang="en-US" sz="3200" b="1" dirty="0" smtClean="0">
                <a:latin typeface="宋体" panose="02010600030101010101" pitchFamily="2" charset="-122"/>
                <a:ea typeface="宋体" panose="02010600030101010101" pitchFamily="2" charset="-122"/>
              </a:rPr>
              <a:t>  </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可视化设计</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第</a:t>
            </a:r>
            <a:r>
              <a:rPr lang="en-US" altLang="zh-CN" sz="3200" b="1" dirty="0" smtClean="0">
                <a:latin typeface="宋体" panose="02010600030101010101" pitchFamily="2" charset="-122"/>
                <a:ea typeface="宋体" panose="02010600030101010101" pitchFamily="2" charset="-122"/>
              </a:rPr>
              <a:t>8</a:t>
            </a:r>
            <a:r>
              <a:rPr lang="zh-CN" altLang="en-US" sz="3200" b="1" dirty="0" smtClean="0">
                <a:latin typeface="宋体" panose="02010600030101010101" pitchFamily="2" charset="-122"/>
                <a:ea typeface="宋体" panose="02010600030101010101" pitchFamily="2" charset="-122"/>
              </a:rPr>
              <a:t>章</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交互设计模型与理论</a:t>
            </a:r>
            <a:endParaRPr lang="zh-CN" altLang="en-US" sz="3200" b="1" dirty="0" smtClean="0">
              <a:latin typeface="宋体" panose="02010600030101010101" pitchFamily="2" charset="-122"/>
              <a:ea typeface="宋体" panose="02010600030101010101" pitchFamily="2" charset="-122"/>
            </a:endParaRPr>
          </a:p>
          <a:p>
            <a:pPr>
              <a:buFontTx/>
              <a:buNone/>
            </a:pPr>
            <a:r>
              <a:rPr lang="zh-CN" altLang="en-US" sz="3200" b="1" dirty="0" smtClean="0">
                <a:latin typeface="宋体" panose="02010600030101010101" pitchFamily="2" charset="-122"/>
                <a:ea typeface="宋体" panose="02010600030101010101" pitchFamily="2" charset="-122"/>
              </a:rPr>
              <a:t>第</a:t>
            </a:r>
            <a:r>
              <a:rPr lang="en-US" altLang="zh-CN" sz="3200" b="1" dirty="0" smtClean="0">
                <a:latin typeface="宋体" panose="02010600030101010101" pitchFamily="2" charset="-122"/>
                <a:ea typeface="宋体" panose="02010600030101010101" pitchFamily="2" charset="-122"/>
              </a:rPr>
              <a:t>9</a:t>
            </a:r>
            <a:r>
              <a:rPr lang="zh-CN" altLang="en-US" sz="3200" b="1" dirty="0" smtClean="0">
                <a:latin typeface="宋体" panose="02010600030101010101" pitchFamily="2" charset="-122"/>
                <a:ea typeface="宋体" panose="02010600030101010101" pitchFamily="2" charset="-122"/>
              </a:rPr>
              <a:t>章</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以用户为中心的设计</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第</a:t>
            </a:r>
            <a:r>
              <a:rPr lang="en-US" altLang="zh-CN" sz="3200" b="1" dirty="0" smtClean="0">
                <a:latin typeface="宋体" panose="02010600030101010101" pitchFamily="2" charset="-122"/>
                <a:ea typeface="宋体" panose="02010600030101010101" pitchFamily="2" charset="-122"/>
              </a:rPr>
              <a:t>10</a:t>
            </a:r>
            <a:r>
              <a:rPr lang="zh-CN" altLang="en-US" sz="3200" b="1" dirty="0" smtClean="0">
                <a:latin typeface="宋体" panose="02010600030101010101" pitchFamily="2" charset="-122"/>
                <a:ea typeface="宋体" panose="02010600030101010101" pitchFamily="2" charset="-122"/>
              </a:rPr>
              <a:t>章</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评估的基础知识</a:t>
            </a:r>
            <a:endParaRPr lang="zh-CN" altLang="en-US" sz="3200" b="1" dirty="0" smtClean="0">
              <a:latin typeface="宋体" panose="02010600030101010101" pitchFamily="2" charset="-122"/>
              <a:ea typeface="宋体" panose="02010600030101010101" pitchFamily="2" charset="-122"/>
            </a:endParaRPr>
          </a:p>
          <a:p>
            <a:pPr>
              <a:buFontTx/>
              <a:buNone/>
            </a:pPr>
            <a:r>
              <a:rPr lang="zh-CN" altLang="en-US" sz="3200" b="1" dirty="0" smtClean="0">
                <a:latin typeface="宋体" panose="02010600030101010101" pitchFamily="2" charset="-122"/>
                <a:ea typeface="宋体" panose="02010600030101010101" pitchFamily="2" charset="-122"/>
              </a:rPr>
              <a:t>第</a:t>
            </a:r>
            <a:r>
              <a:rPr lang="en-US" altLang="zh-CN" sz="3200" b="1" dirty="0" smtClean="0">
                <a:latin typeface="宋体" panose="02010600030101010101" pitchFamily="2" charset="-122"/>
                <a:ea typeface="宋体" panose="02010600030101010101" pitchFamily="2" charset="-122"/>
              </a:rPr>
              <a:t>11</a:t>
            </a:r>
            <a:r>
              <a:rPr lang="zh-CN" altLang="en-US" sz="3200" b="1" dirty="0" smtClean="0">
                <a:latin typeface="宋体" panose="02010600030101010101" pitchFamily="2" charset="-122"/>
                <a:ea typeface="宋体" panose="02010600030101010101" pitchFamily="2" charset="-122"/>
              </a:rPr>
              <a:t>章</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评估之观察用户</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第</a:t>
            </a:r>
            <a:r>
              <a:rPr lang="en-US" altLang="zh-CN" sz="3200" b="1" dirty="0" smtClean="0">
                <a:latin typeface="宋体" panose="02010600030101010101" pitchFamily="2" charset="-122"/>
                <a:ea typeface="宋体" panose="02010600030101010101" pitchFamily="2" charset="-122"/>
              </a:rPr>
              <a:t>12</a:t>
            </a:r>
            <a:r>
              <a:rPr lang="zh-CN" altLang="en-US" sz="3200" b="1" dirty="0" smtClean="0">
                <a:latin typeface="宋体" panose="02010600030101010101" pitchFamily="2" charset="-122"/>
                <a:ea typeface="宋体" panose="02010600030101010101" pitchFamily="2" charset="-122"/>
              </a:rPr>
              <a:t>章</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评估之询问用户和专家</a:t>
            </a:r>
            <a:endParaRPr lang="zh-CN" altLang="en-US" sz="3200" b="1" dirty="0" smtClean="0">
              <a:latin typeface="宋体" panose="02010600030101010101" pitchFamily="2" charset="-122"/>
              <a:ea typeface="宋体" panose="02010600030101010101" pitchFamily="2" charset="-122"/>
            </a:endParaRPr>
          </a:p>
          <a:p>
            <a:pPr>
              <a:buFontTx/>
              <a:buNone/>
            </a:pPr>
            <a:r>
              <a:rPr lang="zh-CN" altLang="en-US" sz="3200" b="1" dirty="0" smtClean="0">
                <a:latin typeface="宋体" panose="02010600030101010101" pitchFamily="2" charset="-122"/>
                <a:ea typeface="宋体" panose="02010600030101010101" pitchFamily="2" charset="-122"/>
              </a:rPr>
              <a:t>第</a:t>
            </a:r>
            <a:r>
              <a:rPr lang="en-US" altLang="zh-CN" sz="3200" b="1" dirty="0" smtClean="0">
                <a:latin typeface="宋体" panose="02010600030101010101" pitchFamily="2" charset="-122"/>
                <a:ea typeface="宋体" panose="02010600030101010101" pitchFamily="2" charset="-122"/>
              </a:rPr>
              <a:t>13</a:t>
            </a:r>
            <a:r>
              <a:rPr lang="zh-CN" altLang="en-US" sz="3200" b="1" dirty="0" smtClean="0">
                <a:latin typeface="宋体" panose="02010600030101010101" pitchFamily="2" charset="-122"/>
                <a:ea typeface="宋体" panose="02010600030101010101" pitchFamily="2" charset="-122"/>
              </a:rPr>
              <a:t>章</a:t>
            </a:r>
            <a:r>
              <a:rPr lang="en-US" altLang="zh-CN" sz="3200" b="1" dirty="0" smtClean="0">
                <a:latin typeface="宋体" panose="02010600030101010101" pitchFamily="2" charset="-122"/>
                <a:ea typeface="宋体" panose="02010600030101010101" pitchFamily="2" charset="-122"/>
              </a:rPr>
              <a:t>  </a:t>
            </a:r>
            <a:r>
              <a:rPr lang="zh-CN" altLang="en-US" sz="3200" b="1" dirty="0" smtClean="0">
                <a:latin typeface="宋体" panose="02010600030101010101" pitchFamily="2" charset="-122"/>
                <a:ea typeface="宋体" panose="02010600030101010101" pitchFamily="2" charset="-122"/>
              </a:rPr>
              <a:t>评估之用户测试</a:t>
            </a:r>
            <a:endParaRPr lang="zh-CN" altLang="en-US" sz="3200" b="1" dirty="0" smtClean="0">
              <a:latin typeface="宋体" panose="02010600030101010101" pitchFamily="2" charset="-122"/>
              <a:ea typeface="宋体" panose="02010600030101010101" pitchFamily="2" charset="-122"/>
            </a:endParaRPr>
          </a:p>
        </p:txBody>
      </p:sp>
      <p:sp>
        <p:nvSpPr>
          <p:cNvPr id="124932" name="Text Box 4"/>
          <p:cNvSpPr txBox="1">
            <a:spLocks noChangeArrowheads="1"/>
          </p:cNvSpPr>
          <p:nvPr/>
        </p:nvSpPr>
        <p:spPr bwMode="auto">
          <a:xfrm>
            <a:off x="406461" y="1556792"/>
            <a:ext cx="1148080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200" dirty="0">
                <a:latin typeface="宋体" panose="02010600030101010101" pitchFamily="2" charset="-122"/>
                <a:ea typeface="宋体" panose="02010600030101010101" pitchFamily="2" charset="-122"/>
              </a:rPr>
              <a:t>    </a:t>
            </a:r>
            <a:r>
              <a:rPr lang="zh-CN" altLang="en-US" sz="3200" dirty="0" smtClean="0">
                <a:latin typeface="宋体" panose="02010600030101010101" pitchFamily="2" charset="-122"/>
                <a:ea typeface="宋体" panose="02010600030101010101" pitchFamily="2" charset="-122"/>
              </a:rPr>
              <a:t>主要</a:t>
            </a:r>
            <a:r>
              <a:rPr lang="zh-CN" altLang="en-US" sz="3200" dirty="0">
                <a:latin typeface="宋体" panose="02010600030101010101" pitchFamily="2" charset="-122"/>
                <a:ea typeface="宋体" panose="02010600030101010101" pitchFamily="2" charset="-122"/>
              </a:rPr>
              <a:t>学习内容有：人机交互的概念与基础知识；交互式系统设计的需求分析、用户建模、目标原则、过程，以及交互式系统的评估方法等。。</a:t>
            </a:r>
            <a:endParaRPr lang="zh-CN" altLang="en-US" sz="3200"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49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24931">
                                            <p:txEl>
                                              <p:charRg st="4294967295" end="4294967295"/>
                                            </p:txEl>
                                          </p:spTgt>
                                        </p:tgtEl>
                                        <p:attrNameLst>
                                          <p:attrName>style.visibility</p:attrName>
                                        </p:attrNameLst>
                                      </p:cBhvr>
                                      <p:to>
                                        <p:strVal val="visible"/>
                                      </p:to>
                                    </p:set>
                                    <p:animEffect transition="in" filter="blinds(horizontal)">
                                      <p:cBhvr>
                                        <p:cTn id="11" dur="500"/>
                                        <p:tgtEl>
                                          <p:spTgt spid="124931">
                                            <p:txEl>
                                              <p:charRg st="4294967295" end="429496729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1" nodeType="clickEffect">
                                  <p:stCondLst>
                                    <p:cond delay="0"/>
                                  </p:stCondLst>
                                  <p:childTnLst>
                                    <p:animMotion origin="layout" path="M 0 0 L -0.0059375 -0.241481 " pathEditMode="relative" ptsTypes="">
                                      <p:cBhvr>
                                        <p:cTn id="15" dur="2000" fill="hold"/>
                                        <p:tgtEl>
                                          <p:spTgt spid="124931">
                                            <p:txEl>
                                              <p:pRg st="0" end="0"/>
                                            </p:txEl>
                                          </p:spTgt>
                                        </p:tgtEl>
                                        <p:attrNameLst>
                                          <p:attrName>ppt_x</p:attrName>
                                          <p:attrName>ppt_y</p:attrName>
                                        </p:attrNameLst>
                                      </p:cBhvr>
                                    </p:animMotion>
                                  </p:childTnLst>
                                </p:cTn>
                              </p:par>
                              <p:par>
                                <p:cTn id="16" presetID="0" presetClass="path" presetSubtype="0" accel="50000" decel="50000" fill="hold" grpId="1" nodeType="withEffect">
                                  <p:stCondLst>
                                    <p:cond delay="0"/>
                                  </p:stCondLst>
                                  <p:childTnLst>
                                    <p:animMotion origin="layout" path="M 0 0 L -0.0059375 -0.241481 " pathEditMode="relative" ptsTypes="">
                                      <p:cBhvr>
                                        <p:cTn id="17" dur="2000" fill="hold"/>
                                        <p:tgtEl>
                                          <p:spTgt spid="124931">
                                            <p:txEl>
                                              <p:pRg st="1" end="1"/>
                                            </p:txEl>
                                          </p:spTgt>
                                        </p:tgtEl>
                                        <p:attrNameLst>
                                          <p:attrName>ppt_x</p:attrName>
                                          <p:attrName>ppt_y</p:attrName>
                                        </p:attrNameLst>
                                      </p:cBhvr>
                                    </p:animMotion>
                                  </p:childTnLst>
                                </p:cTn>
                              </p:par>
                              <p:par>
                                <p:cTn id="18" presetID="0" presetClass="path" presetSubtype="0" accel="50000" decel="50000" fill="hold" grpId="1" nodeType="withEffect">
                                  <p:stCondLst>
                                    <p:cond delay="0"/>
                                  </p:stCondLst>
                                  <p:childTnLst>
                                    <p:animMotion origin="layout" path="M 0 0 L -0.0059375 -0.241481 " pathEditMode="relative" ptsTypes="">
                                      <p:cBhvr>
                                        <p:cTn id="19" dur="2000" fill="hold"/>
                                        <p:tgtEl>
                                          <p:spTgt spid="124931">
                                            <p:txEl>
                                              <p:pRg st="2" end="2"/>
                                            </p:txEl>
                                          </p:spTgt>
                                        </p:tgtEl>
                                        <p:attrNameLst>
                                          <p:attrName>ppt_x</p:attrName>
                                          <p:attrName>ppt_y</p:attrName>
                                        </p:attrNameLst>
                                      </p:cBhvr>
                                    </p:animMotion>
                                  </p:childTnLst>
                                </p:cTn>
                              </p:par>
                              <p:par>
                                <p:cTn id="20" presetID="0" presetClass="path" presetSubtype="0" accel="50000" decel="50000" fill="hold" grpId="1" nodeType="withEffect">
                                  <p:stCondLst>
                                    <p:cond delay="0"/>
                                  </p:stCondLst>
                                  <p:childTnLst>
                                    <p:animMotion origin="layout" path="M 0 0 L -0.0059375 -0.241481 " pathEditMode="relative" ptsTypes="">
                                      <p:cBhvr>
                                        <p:cTn id="21" dur="2000" fill="hold"/>
                                        <p:tgtEl>
                                          <p:spTgt spid="124931">
                                            <p:txEl>
                                              <p:pRg st="3" end="3"/>
                                            </p:txEl>
                                          </p:spTgt>
                                        </p:tgtEl>
                                        <p:attrNameLst>
                                          <p:attrName>ppt_x</p:attrName>
                                          <p:attrName>ppt_y</p:attrName>
                                        </p:attrNameLst>
                                      </p:cBhvr>
                                    </p:animMotion>
                                  </p:childTnLst>
                                </p:cTn>
                              </p:par>
                              <p:par>
                                <p:cTn id="22" presetID="0" presetClass="path" presetSubtype="0" accel="50000" decel="50000" fill="hold" grpId="1" nodeType="withEffect">
                                  <p:stCondLst>
                                    <p:cond delay="0"/>
                                  </p:stCondLst>
                                  <p:childTnLst>
                                    <p:animMotion origin="layout" path="M 0 0 L -0.0059375 -0.241481 " pathEditMode="relative" ptsTypes="">
                                      <p:cBhvr>
                                        <p:cTn id="23" dur="2000" fill="hold"/>
                                        <p:tgtEl>
                                          <p:spTgt spid="124931">
                                            <p:txEl>
                                              <p:pRg st="4" end="4"/>
                                            </p:txEl>
                                          </p:spTgt>
                                        </p:tgtEl>
                                        <p:attrNameLst>
                                          <p:attrName>ppt_x</p:attrName>
                                          <p:attrName>ppt_y</p:attrName>
                                        </p:attrNameLst>
                                      </p:cBhvr>
                                    </p:animMotion>
                                  </p:childTnLst>
                                </p:cTn>
                              </p:par>
                              <p:par>
                                <p:cTn id="24" presetID="0" presetClass="path" presetSubtype="0" accel="50000" decel="50000" fill="hold" grpId="1" nodeType="withEffect">
                                  <p:stCondLst>
                                    <p:cond delay="0"/>
                                  </p:stCondLst>
                                  <p:childTnLst>
                                    <p:animMotion origin="layout" path="M 0 0 L -0.0059375 -0.241481 " pathEditMode="relative" ptsTypes="">
                                      <p:cBhvr>
                                        <p:cTn id="25" dur="2000" fill="hold"/>
                                        <p:tgtEl>
                                          <p:spTgt spid="124931">
                                            <p:txEl>
                                              <p:pRg st="5" end="5"/>
                                            </p:txEl>
                                          </p:spTgt>
                                        </p:tgtEl>
                                        <p:attrNameLst>
                                          <p:attrName>ppt_x</p:attrName>
                                          <p:attrName>ppt_y</p:attrName>
                                        </p:attrNameLst>
                                      </p:cBhvr>
                                    </p:animMotion>
                                  </p:childTnLst>
                                </p:cTn>
                              </p:par>
                              <p:par>
                                <p:cTn id="26" presetID="0" presetClass="path" presetSubtype="0" accel="50000" decel="50000" fill="hold" grpId="1" nodeType="withEffect">
                                  <p:stCondLst>
                                    <p:cond delay="0"/>
                                  </p:stCondLst>
                                  <p:childTnLst>
                                    <p:animMotion origin="layout" path="M 0 0 L -0.0059375 -0.241481 " pathEditMode="relative" ptsTypes="">
                                      <p:cBhvr>
                                        <p:cTn id="27" dur="2000" fill="hold"/>
                                        <p:tgtEl>
                                          <p:spTgt spid="124931">
                                            <p:txEl>
                                              <p:pRg st="6" end="6"/>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autoUpdateAnimBg="0"/>
      <p:bldP spid="124931" grpId="1" bldLvl="0" build="allAtOnce"/>
      <p:bldP spid="124932" grpId="0" animBg="1"/>
      <p:bldP spid="12493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师德承诺</a:t>
            </a:r>
            <a:endParaRPr lang="zh-CN" altLang="en-US" b="1" dirty="0"/>
          </a:p>
        </p:txBody>
      </p:sp>
      <p:pic>
        <p:nvPicPr>
          <p:cNvPr id="3" name="图片 2"/>
          <p:cNvPicPr>
            <a:picLocks noChangeAspect="1"/>
          </p:cNvPicPr>
          <p:nvPr>
            <p:custDataLst>
              <p:tags r:id="rId1"/>
            </p:custDataLst>
          </p:nvPr>
        </p:nvPicPr>
        <p:blipFill>
          <a:blip r:embed="rId2"/>
          <a:stretch>
            <a:fillRect/>
          </a:stretch>
        </p:blipFill>
        <p:spPr>
          <a:xfrm>
            <a:off x="3985895" y="1259840"/>
            <a:ext cx="4219575" cy="5486400"/>
          </a:xfrm>
          <a:prstGeom prst="rect">
            <a:avLst/>
          </a:prstGeom>
        </p:spPr>
      </p:pic>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1117600" y="30480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前       言</a:t>
            </a:r>
            <a:endParaRPr lang="zh-CN" altLang="en-US" b="1" dirty="0"/>
          </a:p>
        </p:txBody>
      </p:sp>
      <p:sp>
        <p:nvSpPr>
          <p:cNvPr id="149507" name="Rectangle 3"/>
          <p:cNvSpPr>
            <a:spLocks noGrp="1" noChangeArrowheads="1"/>
          </p:cNvSpPr>
          <p:nvPr>
            <p:ph type="body" idx="1"/>
          </p:nvPr>
        </p:nvSpPr>
        <p:spPr bwMode="auto">
          <a:xfrm>
            <a:off x="839416" y="1268760"/>
            <a:ext cx="10585176" cy="5373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zh-CN" altLang="en-US" sz="3200" b="1" dirty="0">
                <a:solidFill>
                  <a:schemeClr val="tx1"/>
                </a:solidFill>
                <a:latin typeface="楷体" panose="02010609060101010101" pitchFamily="49" charset="-122"/>
                <a:ea typeface="楷体" panose="02010609060101010101" pitchFamily="49" charset="-122"/>
              </a:rPr>
              <a:t>一</a:t>
            </a:r>
            <a:r>
              <a:rPr lang="zh-CN" altLang="en-US" sz="3200" b="1" dirty="0" smtClean="0">
                <a:solidFill>
                  <a:schemeClr val="tx1"/>
                </a:solidFill>
                <a:latin typeface="楷体" panose="02010609060101010101" pitchFamily="49" charset="-122"/>
                <a:ea typeface="楷体" panose="02010609060101010101" pitchFamily="49" charset="-122"/>
              </a:rPr>
              <a:t>、为什么</a:t>
            </a:r>
            <a:r>
              <a:rPr lang="zh-CN" altLang="en-US" sz="3200" b="1" dirty="0">
                <a:solidFill>
                  <a:schemeClr val="tx1"/>
                </a:solidFill>
                <a:latin typeface="楷体" panose="02010609060101010101" pitchFamily="49" charset="-122"/>
                <a:ea typeface="楷体" panose="02010609060101010101" pitchFamily="49" charset="-122"/>
              </a:rPr>
              <a:t>要学习人机交互的软件工程方法这门课程？</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二、主要学习</a:t>
            </a:r>
            <a:r>
              <a:rPr lang="zh-CN" altLang="en-US" sz="3200" b="1" dirty="0" smtClean="0">
                <a:latin typeface="楷体" panose="02010609060101010101" pitchFamily="49" charset="-122"/>
                <a:ea typeface="楷体" panose="02010609060101010101" pitchFamily="49" charset="-122"/>
              </a:rPr>
              <a:t>内容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solidFill>
                  <a:srgbClr val="FF0000"/>
                </a:solidFill>
                <a:latin typeface="楷体" panose="02010609060101010101" pitchFamily="49" charset="-122"/>
                <a:ea typeface="楷体" panose="02010609060101010101" pitchFamily="49" charset="-122"/>
              </a:rPr>
              <a:t>三、学习本门课程所需的基础</a:t>
            </a:r>
            <a:r>
              <a:rPr lang="zh-CN" altLang="en-US" sz="3200" b="1" dirty="0" smtClean="0">
                <a:solidFill>
                  <a:srgbClr val="FF0000"/>
                </a:solidFill>
                <a:latin typeface="楷体" panose="02010609060101010101" pitchFamily="49" charset="-122"/>
                <a:ea typeface="楷体" panose="02010609060101010101" pitchFamily="49" charset="-122"/>
              </a:rPr>
              <a:t>知识</a:t>
            </a:r>
            <a:endParaRPr lang="zh-CN" altLang="en-US"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四、本课程的</a:t>
            </a:r>
            <a:r>
              <a:rPr lang="zh-CN" altLang="en-US" sz="3200" b="1" dirty="0" smtClean="0">
                <a:latin typeface="楷体" panose="02010609060101010101" pitchFamily="49" charset="-122"/>
                <a:ea typeface="楷体" panose="02010609060101010101" pitchFamily="49" charset="-122"/>
              </a:rPr>
              <a:t>特点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五、学习本课程的方法与</a:t>
            </a:r>
            <a:r>
              <a:rPr lang="zh-CN" altLang="en-US" sz="3200" b="1" dirty="0" smtClean="0">
                <a:latin typeface="楷体" panose="02010609060101010101" pitchFamily="49" charset="-122"/>
                <a:ea typeface="楷体" panose="02010609060101010101" pitchFamily="49" charset="-122"/>
              </a:rPr>
              <a:t>技巧</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六</a:t>
            </a:r>
            <a:r>
              <a:rPr lang="zh-CN" altLang="en-US" sz="3200" b="1" dirty="0">
                <a:latin typeface="楷体" panose="02010609060101010101" pitchFamily="49" charset="-122"/>
                <a:ea typeface="楷体" panose="02010609060101010101" pitchFamily="49" charset="-122"/>
              </a:rPr>
              <a:t>、学习本门课程的基本</a:t>
            </a:r>
            <a:r>
              <a:rPr lang="zh-CN" altLang="en-US" sz="3200" b="1" dirty="0" smtClean="0">
                <a:latin typeface="楷体" panose="02010609060101010101" pitchFamily="49" charset="-122"/>
                <a:ea typeface="楷体" panose="02010609060101010101" pitchFamily="49" charset="-122"/>
              </a:rPr>
              <a:t>要求</a:t>
            </a:r>
            <a:endParaRPr lang="en-US" altLang="zh-CN" sz="3200" b="1" dirty="0">
              <a:solidFill>
                <a:schemeClr val="hlink"/>
              </a:solidFill>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七、期终成绩评定法</a:t>
            </a:r>
            <a:endParaRPr lang="zh-CN" altLang="en-US" sz="3200" b="1" dirty="0" smtClean="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八</a:t>
            </a:r>
            <a:r>
              <a:rPr lang="zh-CN" altLang="en-US" sz="3200" b="1" dirty="0">
                <a:latin typeface="楷体" panose="02010609060101010101" pitchFamily="49" charset="-122"/>
                <a:ea typeface="楷体" panose="02010609060101010101" pitchFamily="49" charset="-122"/>
              </a:rPr>
              <a:t>、教材与参考</a:t>
            </a:r>
            <a:r>
              <a:rPr lang="zh-CN" altLang="en-US" sz="3200" b="1" dirty="0" smtClean="0">
                <a:latin typeface="楷体" panose="02010609060101010101" pitchFamily="49" charset="-122"/>
                <a:ea typeface="楷体" panose="02010609060101010101" pitchFamily="49" charset="-122"/>
              </a:rPr>
              <a:t>书目 </a:t>
            </a:r>
            <a:r>
              <a:rPr lang="zh-CN" altLang="en-US" sz="3600" b="1" dirty="0" smtClean="0">
                <a:latin typeface="楷体" panose="02010609060101010101" pitchFamily="49" charset="-122"/>
                <a:ea typeface="楷体" panose="02010609060101010101" pitchFamily="49" charset="-122"/>
              </a:rPr>
              <a:t>        </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bwMode="auto">
          <a:xfrm>
            <a:off x="911424" y="980728"/>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学习本门课程所需的基础知识</a:t>
            </a:r>
            <a:endParaRPr lang="zh-CN" altLang="en-US" dirty="0"/>
          </a:p>
        </p:txBody>
      </p:sp>
      <p:sp>
        <p:nvSpPr>
          <p:cNvPr id="159747" name="Rectangle 3"/>
          <p:cNvSpPr>
            <a:spLocks noGrp="1" noChangeArrowheads="1"/>
          </p:cNvSpPr>
          <p:nvPr>
            <p:ph type="body" idx="1"/>
          </p:nvPr>
        </p:nvSpPr>
        <p:spPr bwMode="auto">
          <a:xfrm>
            <a:off x="1199456" y="2060848"/>
            <a:ext cx="10363200" cy="461885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a:bodyPr>
          <a:lstStyle/>
          <a:p>
            <a:pPr>
              <a:buFontTx/>
              <a:buNone/>
            </a:pPr>
            <a:r>
              <a:rPr lang="en-US" altLang="zh-CN" sz="3600" b="1" dirty="0">
                <a:latin typeface="宋体" panose="02010600030101010101" pitchFamily="2" charset="-122"/>
                <a:ea typeface="宋体" panose="02010600030101010101" pitchFamily="2" charset="-122"/>
              </a:rPr>
              <a:t>1</a:t>
            </a:r>
            <a:r>
              <a:rPr lang="zh-CN" altLang="en-US" sz="3600" b="1" dirty="0">
                <a:latin typeface="宋体" panose="02010600030101010101" pitchFamily="2" charset="-122"/>
                <a:ea typeface="宋体" panose="02010600030101010101" pitchFamily="2" charset="-122"/>
              </a:rPr>
              <a:t>、软件工程相关知识</a:t>
            </a:r>
            <a:endParaRPr lang="zh-CN" altLang="en-US" sz="3600" b="1" dirty="0">
              <a:latin typeface="宋体" panose="02010600030101010101" pitchFamily="2" charset="-122"/>
              <a:ea typeface="宋体" panose="02010600030101010101" pitchFamily="2" charset="-122"/>
            </a:endParaRPr>
          </a:p>
          <a:p>
            <a:pPr>
              <a:buFontTx/>
              <a:buNone/>
            </a:pPr>
            <a:r>
              <a:rPr lang="en-US" altLang="zh-CN" sz="3600" b="1" dirty="0">
                <a:latin typeface="宋体" panose="02010600030101010101" pitchFamily="2" charset="-122"/>
                <a:ea typeface="宋体" panose="02010600030101010101" pitchFamily="2" charset="-122"/>
              </a:rPr>
              <a:t>2</a:t>
            </a:r>
            <a:r>
              <a:rPr lang="zh-CN" altLang="en-US" sz="3600" b="1" dirty="0">
                <a:latin typeface="宋体" panose="02010600030101010101" pitchFamily="2" charset="-122"/>
                <a:ea typeface="宋体" panose="02010600030101010101" pitchFamily="2" charset="-122"/>
              </a:rPr>
              <a:t>、操作系统相关知识</a:t>
            </a:r>
            <a:endParaRPr lang="zh-CN" altLang="en-US" sz="3600" b="1" dirty="0">
              <a:latin typeface="宋体" panose="02010600030101010101" pitchFamily="2" charset="-122"/>
              <a:ea typeface="宋体" panose="02010600030101010101" pitchFamily="2" charset="-122"/>
            </a:endParaRPr>
          </a:p>
          <a:p>
            <a:pPr>
              <a:buFontTx/>
              <a:buNone/>
            </a:pPr>
            <a:r>
              <a:rPr lang="en-US" altLang="zh-CN" sz="3600" b="1" dirty="0">
                <a:latin typeface="宋体" panose="02010600030101010101" pitchFamily="2" charset="-122"/>
                <a:ea typeface="宋体" panose="02010600030101010101" pitchFamily="2" charset="-122"/>
              </a:rPr>
              <a:t>3</a:t>
            </a:r>
            <a:r>
              <a:rPr lang="zh-CN" altLang="en-US" sz="3600" b="1" dirty="0">
                <a:latin typeface="宋体" panose="02010600030101010101" pitchFamily="2" charset="-122"/>
                <a:ea typeface="宋体" panose="02010600030101010101" pitchFamily="2" charset="-122"/>
              </a:rPr>
              <a:t>、网页设计相关知识</a:t>
            </a:r>
            <a:endParaRPr lang="zh-CN" altLang="en-US" sz="3600" b="1" dirty="0">
              <a:latin typeface="宋体" panose="02010600030101010101" pitchFamily="2" charset="-122"/>
              <a:ea typeface="宋体" panose="02010600030101010101" pitchFamily="2" charset="-122"/>
            </a:endParaRPr>
          </a:p>
          <a:p>
            <a:pPr>
              <a:buFontTx/>
              <a:buNone/>
            </a:pPr>
            <a:r>
              <a:rPr lang="en-US" altLang="zh-CN" sz="3600" b="1" dirty="0">
                <a:latin typeface="宋体" panose="02010600030101010101" pitchFamily="2" charset="-122"/>
                <a:ea typeface="宋体" panose="02010600030101010101" pitchFamily="2" charset="-122"/>
              </a:rPr>
              <a:t>4</a:t>
            </a:r>
            <a:r>
              <a:rPr lang="zh-CN" altLang="en-US" sz="3600" b="1" dirty="0">
                <a:latin typeface="宋体" panose="02010600030101010101" pitchFamily="2" charset="-122"/>
                <a:ea typeface="宋体" panose="02010600030101010101" pitchFamily="2" charset="-122"/>
              </a:rPr>
              <a:t>、计算机硬件相关知识</a:t>
            </a:r>
            <a:endParaRPr lang="zh-CN" altLang="en-US" sz="3600" b="1" dirty="0">
              <a:latin typeface="宋体" panose="02010600030101010101" pitchFamily="2" charset="-122"/>
              <a:ea typeface="宋体" panose="02010600030101010101" pitchFamily="2" charset="-122"/>
            </a:endParaRPr>
          </a:p>
          <a:p>
            <a:pPr>
              <a:buFontTx/>
              <a:buNone/>
            </a:pPr>
            <a:r>
              <a:rPr lang="en-US" altLang="zh-CN" sz="3600" b="1" dirty="0">
                <a:latin typeface="宋体" panose="02010600030101010101" pitchFamily="2" charset="-122"/>
                <a:ea typeface="宋体" panose="02010600030101010101" pitchFamily="2" charset="-122"/>
              </a:rPr>
              <a:t>5</a:t>
            </a:r>
            <a:r>
              <a:rPr lang="zh-CN" altLang="en-US" sz="3600" b="1" dirty="0">
                <a:latin typeface="宋体" panose="02010600030101010101" pitchFamily="2" charset="-122"/>
                <a:ea typeface="宋体" panose="02010600030101010101" pitchFamily="2" charset="-122"/>
              </a:rPr>
              <a:t>、程序设计相关知识</a:t>
            </a:r>
            <a:endParaRPr lang="zh-CN" altLang="en-US" sz="3600" b="1" dirty="0">
              <a:latin typeface="宋体" panose="02010600030101010101" pitchFamily="2" charset="-122"/>
              <a:ea typeface="宋体" panose="02010600030101010101" pitchFamily="2" charset="-122"/>
            </a:endParaRPr>
          </a:p>
          <a:p>
            <a:pPr>
              <a:buFontTx/>
              <a:buNone/>
            </a:pPr>
            <a:r>
              <a:rPr lang="en-US" altLang="zh-CN" sz="3600" b="1" dirty="0">
                <a:latin typeface="宋体" panose="02010600030101010101" pitchFamily="2" charset="-122"/>
                <a:ea typeface="宋体" panose="02010600030101010101" pitchFamily="2" charset="-122"/>
              </a:rPr>
              <a:t>6</a:t>
            </a:r>
            <a:r>
              <a:rPr lang="zh-CN" altLang="en-US" sz="3600" b="1" dirty="0">
                <a:latin typeface="宋体" panose="02010600030101010101" pitchFamily="2" charset="-122"/>
                <a:ea typeface="宋体" panose="02010600030101010101" pitchFamily="2" charset="-122"/>
              </a:rPr>
              <a:t>、</a:t>
            </a:r>
            <a:r>
              <a:rPr lang="en-US" altLang="zh-CN" sz="3600" b="1" dirty="0">
                <a:latin typeface="宋体" panose="02010600030101010101" pitchFamily="2" charset="-122"/>
                <a:ea typeface="宋体" panose="02010600030101010101" pitchFamily="2" charset="-122"/>
              </a:rPr>
              <a:t>photoshop</a:t>
            </a:r>
            <a:r>
              <a:rPr lang="zh-CN" altLang="en-US" sz="3600" b="1" dirty="0">
                <a:latin typeface="宋体" panose="02010600030101010101" pitchFamily="2" charset="-122"/>
                <a:ea typeface="宋体" panose="02010600030101010101" pitchFamily="2" charset="-122"/>
              </a:rPr>
              <a:t>相关知识等</a:t>
            </a:r>
            <a:endParaRPr lang="zh-CN" altLang="en-US" sz="3600" b="1"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Effect transition="in" filter="wipe(up)">
                                      <p:cBhvr>
                                        <p:cTn id="7" dur="500"/>
                                        <p:tgtEl>
                                          <p:spTgt spid="159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9747">
                                            <p:txEl>
                                              <p:pRg st="1" end="1"/>
                                            </p:txEl>
                                          </p:spTgt>
                                        </p:tgtEl>
                                        <p:attrNameLst>
                                          <p:attrName>style.visibility</p:attrName>
                                        </p:attrNameLst>
                                      </p:cBhvr>
                                      <p:to>
                                        <p:strVal val="visible"/>
                                      </p:to>
                                    </p:set>
                                    <p:animEffect transition="in" filter="wipe(up)">
                                      <p:cBhvr>
                                        <p:cTn id="12" dur="500"/>
                                        <p:tgtEl>
                                          <p:spTgt spid="159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9747">
                                            <p:txEl>
                                              <p:pRg st="2" end="2"/>
                                            </p:txEl>
                                          </p:spTgt>
                                        </p:tgtEl>
                                        <p:attrNameLst>
                                          <p:attrName>style.visibility</p:attrName>
                                        </p:attrNameLst>
                                      </p:cBhvr>
                                      <p:to>
                                        <p:strVal val="visible"/>
                                      </p:to>
                                    </p:set>
                                    <p:animEffect transition="in" filter="wipe(up)">
                                      <p:cBhvr>
                                        <p:cTn id="17" dur="500"/>
                                        <p:tgtEl>
                                          <p:spTgt spid="159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9747">
                                            <p:txEl>
                                              <p:pRg st="3" end="3"/>
                                            </p:txEl>
                                          </p:spTgt>
                                        </p:tgtEl>
                                        <p:attrNameLst>
                                          <p:attrName>style.visibility</p:attrName>
                                        </p:attrNameLst>
                                      </p:cBhvr>
                                      <p:to>
                                        <p:strVal val="visible"/>
                                      </p:to>
                                    </p:set>
                                    <p:animEffect transition="in" filter="wipe(up)">
                                      <p:cBhvr>
                                        <p:cTn id="22" dur="500"/>
                                        <p:tgtEl>
                                          <p:spTgt spid="159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9747">
                                            <p:txEl>
                                              <p:pRg st="4" end="4"/>
                                            </p:txEl>
                                          </p:spTgt>
                                        </p:tgtEl>
                                        <p:attrNameLst>
                                          <p:attrName>style.visibility</p:attrName>
                                        </p:attrNameLst>
                                      </p:cBhvr>
                                      <p:to>
                                        <p:strVal val="visible"/>
                                      </p:to>
                                    </p:set>
                                    <p:animEffect transition="in" filter="wipe(up)">
                                      <p:cBhvr>
                                        <p:cTn id="27" dur="500"/>
                                        <p:tgtEl>
                                          <p:spTgt spid="159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9747">
                                            <p:txEl>
                                              <p:pRg st="5" end="5"/>
                                            </p:txEl>
                                          </p:spTgt>
                                        </p:tgtEl>
                                        <p:attrNameLst>
                                          <p:attrName>style.visibility</p:attrName>
                                        </p:attrNameLst>
                                      </p:cBhvr>
                                      <p:to>
                                        <p:strVal val="visible"/>
                                      </p:to>
                                    </p:set>
                                    <p:animEffect transition="in" filter="wipe(up)">
                                      <p:cBhvr>
                                        <p:cTn id="32" dur="500"/>
                                        <p:tgtEl>
                                          <p:spTgt spid="159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autoUpdateAnimBg="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1117600" y="30480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前       言</a:t>
            </a:r>
            <a:endParaRPr lang="zh-CN" altLang="en-US" b="1" dirty="0"/>
          </a:p>
        </p:txBody>
      </p:sp>
      <p:sp>
        <p:nvSpPr>
          <p:cNvPr id="149507" name="Rectangle 3"/>
          <p:cNvSpPr>
            <a:spLocks noGrp="1" noChangeArrowheads="1"/>
          </p:cNvSpPr>
          <p:nvPr>
            <p:ph type="body" idx="1"/>
          </p:nvPr>
        </p:nvSpPr>
        <p:spPr bwMode="auto">
          <a:xfrm>
            <a:off x="839416" y="1268760"/>
            <a:ext cx="10585176" cy="5373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zh-CN" altLang="en-US" sz="3200" b="1" dirty="0">
                <a:solidFill>
                  <a:schemeClr val="tx1"/>
                </a:solidFill>
                <a:latin typeface="楷体" panose="02010609060101010101" pitchFamily="49" charset="-122"/>
                <a:ea typeface="楷体" panose="02010609060101010101" pitchFamily="49" charset="-122"/>
              </a:rPr>
              <a:t>一</a:t>
            </a:r>
            <a:r>
              <a:rPr lang="zh-CN" altLang="en-US" sz="3200" b="1" dirty="0" smtClean="0">
                <a:solidFill>
                  <a:schemeClr val="tx1"/>
                </a:solidFill>
                <a:latin typeface="楷体" panose="02010609060101010101" pitchFamily="49" charset="-122"/>
                <a:ea typeface="楷体" panose="02010609060101010101" pitchFamily="49" charset="-122"/>
              </a:rPr>
              <a:t>、为什么</a:t>
            </a:r>
            <a:r>
              <a:rPr lang="zh-CN" altLang="en-US" sz="3200" b="1" dirty="0">
                <a:solidFill>
                  <a:schemeClr val="tx1"/>
                </a:solidFill>
                <a:latin typeface="楷体" panose="02010609060101010101" pitchFamily="49" charset="-122"/>
                <a:ea typeface="楷体" panose="02010609060101010101" pitchFamily="49" charset="-122"/>
              </a:rPr>
              <a:t>要学习人机交互的软件工程方法这门课程？</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二、主要学习</a:t>
            </a:r>
            <a:r>
              <a:rPr lang="zh-CN" altLang="en-US" sz="3200" b="1" dirty="0" smtClean="0">
                <a:latin typeface="楷体" panose="02010609060101010101" pitchFamily="49" charset="-122"/>
                <a:ea typeface="楷体" panose="02010609060101010101" pitchFamily="49" charset="-122"/>
              </a:rPr>
              <a:t>内容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三、学习本门课程所需的基础</a:t>
            </a:r>
            <a:r>
              <a:rPr lang="zh-CN" altLang="en-US" sz="3200" b="1" dirty="0" smtClean="0">
                <a:solidFill>
                  <a:schemeClr val="tx1"/>
                </a:solidFill>
                <a:latin typeface="楷体" panose="02010609060101010101" pitchFamily="49" charset="-122"/>
                <a:ea typeface="楷体" panose="02010609060101010101" pitchFamily="49" charset="-122"/>
              </a:rPr>
              <a:t>知识</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solidFill>
                  <a:srgbClr val="FF0000"/>
                </a:solidFill>
                <a:latin typeface="楷体" panose="02010609060101010101" pitchFamily="49" charset="-122"/>
                <a:ea typeface="楷体" panose="02010609060101010101" pitchFamily="49" charset="-122"/>
              </a:rPr>
              <a:t>四、本课程的</a:t>
            </a:r>
            <a:r>
              <a:rPr lang="zh-CN" altLang="en-US" sz="3200" b="1" dirty="0" smtClean="0">
                <a:solidFill>
                  <a:srgbClr val="FF0000"/>
                </a:solidFill>
                <a:latin typeface="楷体" panose="02010609060101010101" pitchFamily="49" charset="-122"/>
                <a:ea typeface="楷体" panose="02010609060101010101" pitchFamily="49" charset="-122"/>
              </a:rPr>
              <a:t>特点</a:t>
            </a:r>
            <a:endParaRPr lang="zh-CN" altLang="en-US"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五、学习本课程的方法与</a:t>
            </a:r>
            <a:r>
              <a:rPr lang="zh-CN" altLang="en-US" sz="3200" b="1" dirty="0" smtClean="0">
                <a:latin typeface="楷体" panose="02010609060101010101" pitchFamily="49" charset="-122"/>
                <a:ea typeface="楷体" panose="02010609060101010101" pitchFamily="49" charset="-122"/>
              </a:rPr>
              <a:t>技巧</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六</a:t>
            </a:r>
            <a:r>
              <a:rPr lang="zh-CN" altLang="en-US" sz="3200" b="1" dirty="0">
                <a:latin typeface="楷体" panose="02010609060101010101" pitchFamily="49" charset="-122"/>
                <a:ea typeface="楷体" panose="02010609060101010101" pitchFamily="49" charset="-122"/>
              </a:rPr>
              <a:t>、学习本门课程的基本</a:t>
            </a:r>
            <a:r>
              <a:rPr lang="zh-CN" altLang="en-US" sz="3200" b="1" dirty="0" smtClean="0">
                <a:latin typeface="楷体" panose="02010609060101010101" pitchFamily="49" charset="-122"/>
                <a:ea typeface="楷体" panose="02010609060101010101" pitchFamily="49" charset="-122"/>
              </a:rPr>
              <a:t>要求</a:t>
            </a:r>
            <a:endParaRPr lang="en-US" altLang="zh-CN" sz="3200" b="1" dirty="0">
              <a:solidFill>
                <a:schemeClr val="hlink"/>
              </a:solidFill>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七、期终成绩评定法</a:t>
            </a:r>
            <a:endParaRPr lang="zh-CN" altLang="en-US" sz="3200" b="1" dirty="0" smtClean="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八</a:t>
            </a:r>
            <a:r>
              <a:rPr lang="zh-CN" altLang="en-US" sz="3200" b="1" dirty="0">
                <a:latin typeface="楷体" panose="02010609060101010101" pitchFamily="49" charset="-122"/>
                <a:ea typeface="楷体" panose="02010609060101010101" pitchFamily="49" charset="-122"/>
              </a:rPr>
              <a:t>、教材与参考</a:t>
            </a:r>
            <a:r>
              <a:rPr lang="zh-CN" altLang="en-US" sz="3200" b="1" dirty="0" smtClean="0">
                <a:latin typeface="楷体" panose="02010609060101010101" pitchFamily="49" charset="-122"/>
                <a:ea typeface="楷体" panose="02010609060101010101" pitchFamily="49" charset="-122"/>
              </a:rPr>
              <a:t>书目 </a:t>
            </a:r>
            <a:r>
              <a:rPr lang="zh-CN" altLang="en-US" sz="3600" b="1" dirty="0" smtClean="0">
                <a:latin typeface="楷体" panose="02010609060101010101" pitchFamily="49" charset="-122"/>
                <a:ea typeface="楷体" panose="02010609060101010101" pitchFamily="49" charset="-122"/>
              </a:rPr>
              <a:t>        </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bwMode="auto">
          <a:xfrm>
            <a:off x="698376" y="90872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本课程的特点</a:t>
            </a:r>
            <a:endParaRPr lang="zh-CN" altLang="en-US" dirty="0"/>
          </a:p>
        </p:txBody>
      </p:sp>
      <p:sp>
        <p:nvSpPr>
          <p:cNvPr id="160771" name="Rectangle 3"/>
          <p:cNvSpPr>
            <a:spLocks noGrp="1" noChangeArrowheads="1"/>
          </p:cNvSpPr>
          <p:nvPr>
            <p:ph type="body" idx="1"/>
          </p:nvPr>
        </p:nvSpPr>
        <p:spPr bwMode="auto">
          <a:xfrm>
            <a:off x="280941" y="1878700"/>
            <a:ext cx="11277600" cy="122413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buFontTx/>
              <a:buNone/>
            </a:pPr>
            <a:r>
              <a:rPr lang="en-US" altLang="zh-CN" sz="3200" b="1" dirty="0">
                <a:latin typeface="宋体" panose="02010600030101010101" pitchFamily="2" charset="-122"/>
                <a:ea typeface="宋体" panose="02010600030101010101" pitchFamily="2" charset="-122"/>
              </a:rPr>
              <a:t>1</a:t>
            </a:r>
            <a:r>
              <a:rPr lang="zh-CN" altLang="en-US" sz="3200" b="1" dirty="0">
                <a:latin typeface="宋体" panose="02010600030101010101" pitchFamily="2" charset="-122"/>
                <a:ea typeface="宋体" panose="02010600030101010101" pitchFamily="2" charset="-122"/>
              </a:rPr>
              <a:t>、人机交互的软件工程方法本身的特点：</a:t>
            </a:r>
            <a:endParaRPr lang="zh-CN" altLang="en-US" sz="3200" b="1" dirty="0">
              <a:latin typeface="宋体" panose="02010600030101010101" pitchFamily="2" charset="-122"/>
              <a:ea typeface="宋体" panose="02010600030101010101" pitchFamily="2" charset="-122"/>
            </a:endParaRPr>
          </a:p>
          <a:p>
            <a:pPr>
              <a:buFontTx/>
              <a:buNone/>
            </a:pPr>
            <a:r>
              <a:rPr lang="zh-CN" altLang="en-US" sz="3200" b="1" dirty="0">
                <a:latin typeface="宋体" panose="02010600030101010101" pitchFamily="2" charset="-122"/>
                <a:ea typeface="宋体" panose="02010600030101010101" pitchFamily="2" charset="-122"/>
              </a:rPr>
              <a:t>      属于综合性、应用型、多学科交叉型</a:t>
            </a:r>
            <a:r>
              <a:rPr lang="zh-CN" altLang="en-US" sz="3200" b="1" dirty="0" smtClean="0">
                <a:latin typeface="宋体" panose="02010600030101010101" pitchFamily="2" charset="-122"/>
                <a:ea typeface="宋体" panose="02010600030101010101" pitchFamily="2" charset="-122"/>
              </a:rPr>
              <a:t>学科</a:t>
            </a:r>
            <a:endParaRPr lang="zh-CN" altLang="en-US" sz="3200" b="1" dirty="0">
              <a:latin typeface="宋体" panose="02010600030101010101" pitchFamily="2" charset="-122"/>
              <a:ea typeface="宋体" panose="02010600030101010101" pitchFamily="2" charset="-122"/>
            </a:endParaRPr>
          </a:p>
        </p:txBody>
      </p:sp>
      <p:sp>
        <p:nvSpPr>
          <p:cNvPr id="3" name="文本框 2"/>
          <p:cNvSpPr txBox="1"/>
          <p:nvPr/>
        </p:nvSpPr>
        <p:spPr>
          <a:xfrm>
            <a:off x="307512" y="2992312"/>
            <a:ext cx="11594437" cy="1077218"/>
          </a:xfrm>
          <a:prstGeom prst="rect">
            <a:avLst/>
          </a:prstGeom>
          <a:noFill/>
        </p:spPr>
        <p:txBody>
          <a:bodyPr wrap="square" rtlCol="0">
            <a:spAutoFit/>
          </a:bodyPr>
          <a:lstStyle/>
          <a:p>
            <a:pPr algn="l">
              <a:buFontTx/>
              <a:buNone/>
            </a:pPr>
            <a:r>
              <a:rPr lang="en-US" altLang="zh-CN" sz="3200" b="1" dirty="0">
                <a:latin typeface="宋体" panose="02010600030101010101" pitchFamily="2" charset="-122"/>
                <a:ea typeface="宋体" panose="02010600030101010101" pitchFamily="2" charset="-122"/>
              </a:rPr>
              <a:t>2</a:t>
            </a:r>
            <a:r>
              <a:rPr lang="zh-CN" altLang="en-US" sz="3200" b="1" dirty="0">
                <a:latin typeface="宋体" panose="02010600030101010101" pitchFamily="2" charset="-122"/>
                <a:ea typeface="宋体" panose="02010600030101010101" pitchFamily="2" charset="-122"/>
              </a:rPr>
              <a:t>、作为一门课程其特点：</a:t>
            </a:r>
            <a:endParaRPr lang="zh-CN" altLang="en-US" sz="3200" b="1" dirty="0">
              <a:latin typeface="宋体" panose="02010600030101010101" pitchFamily="2" charset="-122"/>
              <a:ea typeface="宋体" panose="02010600030101010101" pitchFamily="2" charset="-122"/>
            </a:endParaRPr>
          </a:p>
          <a:p>
            <a:pPr algn="l">
              <a:buFontTx/>
              <a:buNone/>
            </a:pPr>
            <a:r>
              <a:rPr lang="zh-CN" altLang="en-US" sz="3200" b="1" dirty="0">
                <a:latin typeface="宋体" panose="02010600030101010101" pitchFamily="2" charset="-122"/>
                <a:ea typeface="宋体" panose="02010600030101010101" pitchFamily="2" charset="-122"/>
              </a:rPr>
              <a:t>      内容多且杂、但教学时数相对较少，学习难度较大</a:t>
            </a:r>
            <a:r>
              <a:rPr lang="zh-CN" altLang="en-US" sz="3200" b="1" dirty="0" smtClean="0">
                <a:latin typeface="宋体" panose="02010600030101010101" pitchFamily="2" charset="-122"/>
                <a:ea typeface="宋体" panose="02010600030101010101" pitchFamily="2" charset="-122"/>
              </a:rPr>
              <a:t>。</a:t>
            </a:r>
            <a:endParaRPr lang="zh-CN" altLang="en-US" sz="3200" b="1" dirty="0">
              <a:latin typeface="宋体" panose="02010600030101010101" pitchFamily="2" charset="-122"/>
              <a:ea typeface="宋体" panose="02010600030101010101" pitchFamily="2" charset="-122"/>
            </a:endParaRPr>
          </a:p>
        </p:txBody>
      </p:sp>
      <p:sp>
        <p:nvSpPr>
          <p:cNvPr id="4" name="TextBox 3"/>
          <p:cNvSpPr txBox="1"/>
          <p:nvPr/>
        </p:nvSpPr>
        <p:spPr>
          <a:xfrm>
            <a:off x="5207144" y="4941049"/>
            <a:ext cx="6984776" cy="58356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正常授课</a:t>
            </a:r>
            <a:r>
              <a:rPr lang="en-US" altLang="zh-CN" sz="3200" b="1" dirty="0" smtClean="0">
                <a:latin typeface="宋体" panose="02010600030101010101" pitchFamily="2" charset="-122"/>
                <a:ea typeface="宋体" panose="02010600030101010101" pitchFamily="2" charset="-122"/>
              </a:rPr>
              <a:t>16</a:t>
            </a:r>
            <a:r>
              <a:rPr lang="zh-CN" altLang="en-US" sz="3200" b="1" dirty="0" smtClean="0">
                <a:latin typeface="宋体" panose="02010600030101010101" pitchFamily="2" charset="-122"/>
                <a:ea typeface="宋体" panose="02010600030101010101" pitchFamily="2" charset="-122"/>
              </a:rPr>
              <a:t>周，教学计划</a:t>
            </a:r>
            <a:r>
              <a:rPr lang="en-US" altLang="zh-CN" sz="3200" b="1" dirty="0" smtClean="0">
                <a:latin typeface="宋体" panose="02010600030101010101" pitchFamily="2" charset="-122"/>
                <a:ea typeface="宋体" panose="02010600030101010101" pitchFamily="2" charset="-122"/>
              </a:rPr>
              <a:t>32</a:t>
            </a:r>
            <a:r>
              <a:rPr lang="zh-CN" altLang="en-US" sz="3200" b="1" dirty="0" smtClean="0">
                <a:latin typeface="宋体" panose="02010600030101010101" pitchFamily="2" charset="-122"/>
                <a:ea typeface="宋体" panose="02010600030101010101" pitchFamily="2" charset="-122"/>
              </a:rPr>
              <a:t>学时</a:t>
            </a:r>
            <a:endParaRPr lang="zh-CN" altLang="en-US" sz="3200"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35280" y="4263390"/>
            <a:ext cx="4954270" cy="218884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wipe(left)">
                                      <p:cBhvr>
                                        <p:cTn id="7" dur="500"/>
                                        <p:tgtEl>
                                          <p:spTgt spid="160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0771">
                                            <p:txEl>
                                              <p:pRg st="1" end="1"/>
                                            </p:txEl>
                                          </p:spTgt>
                                        </p:tgtEl>
                                        <p:attrNameLst>
                                          <p:attrName>style.visibility</p:attrName>
                                        </p:attrNameLst>
                                      </p:cBhvr>
                                      <p:to>
                                        <p:strVal val="visible"/>
                                      </p:to>
                                    </p:set>
                                    <p:animEffect transition="in" filter="wipe(left)">
                                      <p:cBhvr>
                                        <p:cTn id="12" dur="500"/>
                                        <p:tgtEl>
                                          <p:spTgt spid="160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autoUpdateAnimBg="0" build="p"/>
      <p:bldP spid="3" grpId="0"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1117600" y="30480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前       言</a:t>
            </a:r>
            <a:endParaRPr lang="zh-CN" altLang="en-US" b="1" dirty="0"/>
          </a:p>
        </p:txBody>
      </p:sp>
      <p:sp>
        <p:nvSpPr>
          <p:cNvPr id="149507" name="Rectangle 3"/>
          <p:cNvSpPr>
            <a:spLocks noGrp="1" noChangeArrowheads="1"/>
          </p:cNvSpPr>
          <p:nvPr>
            <p:ph type="body" idx="1"/>
          </p:nvPr>
        </p:nvSpPr>
        <p:spPr bwMode="auto">
          <a:xfrm>
            <a:off x="839416" y="1268760"/>
            <a:ext cx="10585176" cy="5373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zh-CN" altLang="en-US" sz="3200" b="1" dirty="0">
                <a:solidFill>
                  <a:schemeClr val="tx1"/>
                </a:solidFill>
                <a:latin typeface="楷体" panose="02010609060101010101" pitchFamily="49" charset="-122"/>
                <a:ea typeface="楷体" panose="02010609060101010101" pitchFamily="49" charset="-122"/>
              </a:rPr>
              <a:t>一</a:t>
            </a:r>
            <a:r>
              <a:rPr lang="zh-CN" altLang="en-US" sz="3200" b="1" dirty="0" smtClean="0">
                <a:solidFill>
                  <a:schemeClr val="tx1"/>
                </a:solidFill>
                <a:latin typeface="楷体" panose="02010609060101010101" pitchFamily="49" charset="-122"/>
                <a:ea typeface="楷体" panose="02010609060101010101" pitchFamily="49" charset="-122"/>
              </a:rPr>
              <a:t>、为什么</a:t>
            </a:r>
            <a:r>
              <a:rPr lang="zh-CN" altLang="en-US" sz="3200" b="1" dirty="0">
                <a:solidFill>
                  <a:schemeClr val="tx1"/>
                </a:solidFill>
                <a:latin typeface="楷体" panose="02010609060101010101" pitchFamily="49" charset="-122"/>
                <a:ea typeface="楷体" panose="02010609060101010101" pitchFamily="49" charset="-122"/>
              </a:rPr>
              <a:t>要学习人机交互的软件工程方法这门课程？</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二、主要学习</a:t>
            </a:r>
            <a:r>
              <a:rPr lang="zh-CN" altLang="en-US" sz="3200" b="1" dirty="0" smtClean="0">
                <a:latin typeface="楷体" panose="02010609060101010101" pitchFamily="49" charset="-122"/>
                <a:ea typeface="楷体" panose="02010609060101010101" pitchFamily="49" charset="-122"/>
              </a:rPr>
              <a:t>内容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三、学习本门课程所需的基础</a:t>
            </a:r>
            <a:r>
              <a:rPr lang="zh-CN" altLang="en-US" sz="3200" b="1" dirty="0" smtClean="0">
                <a:solidFill>
                  <a:schemeClr val="tx1"/>
                </a:solidFill>
                <a:latin typeface="楷体" panose="02010609060101010101" pitchFamily="49" charset="-122"/>
                <a:ea typeface="楷体" panose="02010609060101010101" pitchFamily="49" charset="-122"/>
              </a:rPr>
              <a:t>知识</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四、本课程的</a:t>
            </a:r>
            <a:r>
              <a:rPr lang="zh-CN" altLang="en-US" sz="3200" b="1" dirty="0" smtClean="0">
                <a:solidFill>
                  <a:schemeClr val="tx1"/>
                </a:solidFill>
                <a:latin typeface="楷体" panose="02010609060101010101" pitchFamily="49" charset="-122"/>
                <a:ea typeface="楷体" panose="02010609060101010101" pitchFamily="49" charset="-122"/>
              </a:rPr>
              <a:t>特点</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solidFill>
                  <a:srgbClr val="FF0000"/>
                </a:solidFill>
                <a:latin typeface="楷体" panose="02010609060101010101" pitchFamily="49" charset="-122"/>
                <a:ea typeface="楷体" panose="02010609060101010101" pitchFamily="49" charset="-122"/>
              </a:rPr>
              <a:t>五、学习本课程的方法与</a:t>
            </a:r>
            <a:r>
              <a:rPr lang="zh-CN" altLang="en-US" sz="3200" b="1" dirty="0" smtClean="0">
                <a:solidFill>
                  <a:srgbClr val="FF0000"/>
                </a:solidFill>
                <a:latin typeface="楷体" panose="02010609060101010101" pitchFamily="49" charset="-122"/>
                <a:ea typeface="楷体" panose="02010609060101010101" pitchFamily="49" charset="-122"/>
              </a:rPr>
              <a:t>技巧</a:t>
            </a:r>
            <a:endParaRPr lang="zh-CN" altLang="en-US"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六</a:t>
            </a:r>
            <a:r>
              <a:rPr lang="zh-CN" altLang="en-US" sz="3200" b="1" dirty="0">
                <a:latin typeface="楷体" panose="02010609060101010101" pitchFamily="49" charset="-122"/>
                <a:ea typeface="楷体" panose="02010609060101010101" pitchFamily="49" charset="-122"/>
              </a:rPr>
              <a:t>、学习本门课程的基本</a:t>
            </a:r>
            <a:r>
              <a:rPr lang="zh-CN" altLang="en-US" sz="3200" b="1" dirty="0" smtClean="0">
                <a:latin typeface="楷体" panose="02010609060101010101" pitchFamily="49" charset="-122"/>
                <a:ea typeface="楷体" panose="02010609060101010101" pitchFamily="49" charset="-122"/>
              </a:rPr>
              <a:t>要求</a:t>
            </a:r>
            <a:endParaRPr lang="en-US" altLang="zh-CN" sz="3200" b="1" dirty="0">
              <a:solidFill>
                <a:schemeClr val="hlink"/>
              </a:solidFill>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七、期终成绩评定法</a:t>
            </a:r>
            <a:endParaRPr lang="zh-CN" altLang="en-US" sz="3200" b="1" dirty="0" smtClean="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八</a:t>
            </a:r>
            <a:r>
              <a:rPr lang="zh-CN" altLang="en-US" sz="3200" b="1" dirty="0">
                <a:latin typeface="楷体" panose="02010609060101010101" pitchFamily="49" charset="-122"/>
                <a:ea typeface="楷体" panose="02010609060101010101" pitchFamily="49" charset="-122"/>
              </a:rPr>
              <a:t>、教材与参考</a:t>
            </a:r>
            <a:r>
              <a:rPr lang="zh-CN" altLang="en-US" sz="3200" b="1" dirty="0" smtClean="0">
                <a:latin typeface="楷体" panose="02010609060101010101" pitchFamily="49" charset="-122"/>
                <a:ea typeface="楷体" panose="02010609060101010101" pitchFamily="49" charset="-122"/>
              </a:rPr>
              <a:t>书目 </a:t>
            </a:r>
            <a:r>
              <a:rPr lang="zh-CN" altLang="en-US" sz="3600" b="1" dirty="0" smtClean="0">
                <a:latin typeface="楷体" panose="02010609060101010101" pitchFamily="49" charset="-122"/>
                <a:ea typeface="楷体" panose="02010609060101010101" pitchFamily="49" charset="-122"/>
              </a:rPr>
              <a:t>        </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36712"/>
            <a:ext cx="12192000" cy="940966"/>
          </a:xfrm>
        </p:spPr>
        <p:txBody>
          <a:bodyPr/>
          <a:lstStyle/>
          <a:p>
            <a:pPr>
              <a:lnSpc>
                <a:spcPct val="90000"/>
              </a:lnSpc>
            </a:pPr>
            <a:r>
              <a:rPr lang="zh-CN" altLang="en-US" b="1" dirty="0"/>
              <a:t>学习本课程的方法与</a:t>
            </a:r>
            <a:r>
              <a:rPr lang="zh-CN" altLang="en-US" b="1" dirty="0" smtClean="0"/>
              <a:t>技巧</a:t>
            </a:r>
            <a:endParaRPr lang="zh-CN" altLang="en-US" dirty="0"/>
          </a:p>
        </p:txBody>
      </p:sp>
      <p:sp>
        <p:nvSpPr>
          <p:cNvPr id="3" name="内容占位符 2"/>
          <p:cNvSpPr>
            <a:spLocks noGrp="1"/>
          </p:cNvSpPr>
          <p:nvPr>
            <p:ph idx="1"/>
          </p:nvPr>
        </p:nvSpPr>
        <p:spPr>
          <a:xfrm>
            <a:off x="191344" y="1660895"/>
            <a:ext cx="11856640" cy="5165310"/>
          </a:xfrm>
        </p:spPr>
        <p:txBody>
          <a:bodyPr>
            <a:noAutofit/>
          </a:bodyPr>
          <a:lstStyle/>
          <a:p>
            <a:r>
              <a:rPr lang="zh-CN" altLang="en-US" sz="2800" b="1" dirty="0">
                <a:latin typeface="宋体" panose="02010600030101010101" pitchFamily="2" charset="-122"/>
                <a:ea typeface="宋体" panose="02010600030101010101" pitchFamily="2" charset="-122"/>
              </a:rPr>
              <a:t>勤</a:t>
            </a:r>
            <a:r>
              <a:rPr lang="zh-CN" altLang="en-US" sz="2800" b="1" dirty="0" smtClean="0">
                <a:latin typeface="宋体" panose="02010600030101010101" pitchFamily="2" charset="-122"/>
                <a:ea typeface="宋体" panose="02010600030101010101" pitchFamily="2" charset="-122"/>
              </a:rPr>
              <a:t>思考</a:t>
            </a:r>
            <a:endParaRPr lang="en-US" altLang="zh-CN" sz="2800" b="1" dirty="0" smtClean="0">
              <a:latin typeface="宋体" panose="02010600030101010101" pitchFamily="2" charset="-122"/>
              <a:ea typeface="宋体" panose="02010600030101010101" pitchFamily="2" charset="-122"/>
            </a:endParaRPr>
          </a:p>
          <a:p>
            <a:pPr lvl="1"/>
            <a:r>
              <a:rPr lang="zh-CN" altLang="en-US" sz="2800" b="1" dirty="0" smtClean="0">
                <a:latin typeface="宋体" panose="02010600030101010101" pitchFamily="2" charset="-122"/>
                <a:ea typeface="宋体" panose="02010600030101010101" pitchFamily="2" charset="-122"/>
              </a:rPr>
              <a:t>本课程：难在思想、重在实现、贵在发现新问题</a:t>
            </a:r>
            <a:endParaRPr lang="en-US" altLang="zh-CN" sz="2800" b="1" dirty="0" smtClean="0">
              <a:latin typeface="宋体" panose="02010600030101010101" pitchFamily="2" charset="-122"/>
              <a:ea typeface="宋体" panose="02010600030101010101" pitchFamily="2" charset="-122"/>
            </a:endParaRPr>
          </a:p>
          <a:p>
            <a:r>
              <a:rPr lang="zh-CN" altLang="en-US" sz="2800" b="1" dirty="0" smtClean="0">
                <a:latin typeface="宋体" panose="02010600030101010101" pitchFamily="2" charset="-122"/>
                <a:ea typeface="宋体" panose="02010600030101010101" pitchFamily="2" charset="-122"/>
              </a:rPr>
              <a:t>勤观察</a:t>
            </a:r>
            <a:endParaRPr lang="en-US" altLang="zh-CN" sz="2800" b="1" dirty="0" smtClean="0">
              <a:latin typeface="宋体" panose="02010600030101010101" pitchFamily="2" charset="-122"/>
              <a:ea typeface="宋体" panose="02010600030101010101" pitchFamily="2" charset="-122"/>
            </a:endParaRPr>
          </a:p>
          <a:p>
            <a:pPr lvl="1"/>
            <a:r>
              <a:rPr lang="zh-CN" sz="2800" b="1" dirty="0" smtClean="0">
                <a:latin typeface="宋体" panose="02010600030101010101" pitchFamily="2" charset="-122"/>
                <a:ea typeface="宋体" panose="02010600030101010101" pitchFamily="2" charset="-122"/>
              </a:rPr>
              <a:t>观察生活中的交互式系统，总结其使用的交互形式和交互设备等</a:t>
            </a:r>
            <a:endParaRPr lang="zh-CN" sz="2800" b="1" dirty="0" smtClean="0">
              <a:latin typeface="宋体" panose="02010600030101010101" pitchFamily="2" charset="-122"/>
              <a:ea typeface="宋体" panose="02010600030101010101" pitchFamily="2" charset="-122"/>
            </a:endParaRPr>
          </a:p>
          <a:p>
            <a:pPr lvl="1"/>
            <a:r>
              <a:rPr lang="zh-CN" altLang="en-US" sz="2800" b="1" dirty="0" smtClean="0">
                <a:latin typeface="宋体" panose="02010600030101010101" pitchFamily="2" charset="-122"/>
                <a:ea typeface="宋体" panose="02010600030101010101" pitchFamily="2" charset="-122"/>
              </a:rPr>
              <a:t>运用所学知识对身边的交互式设计进行评估</a:t>
            </a:r>
            <a:endParaRPr lang="zh-CN" altLang="en-US" sz="2800" b="1" dirty="0" smtClean="0">
              <a:latin typeface="宋体" panose="02010600030101010101" pitchFamily="2" charset="-122"/>
              <a:ea typeface="宋体" panose="02010600030101010101" pitchFamily="2" charset="-122"/>
            </a:endParaRPr>
          </a:p>
          <a:p>
            <a:pPr lvl="1"/>
            <a:r>
              <a:rPr lang="zh-CN" altLang="en-US" sz="2800" b="1" dirty="0">
                <a:latin typeface="宋体" panose="02010600030101010101" pitchFamily="2" charset="-122"/>
                <a:ea typeface="宋体" panose="02010600030101010101" pitchFamily="2" charset="-122"/>
              </a:rPr>
              <a:t>人机交互只有观察总结才能真正体会</a:t>
            </a:r>
            <a:r>
              <a:rPr lang="zh-CN" altLang="en-US" sz="2800" b="1" dirty="0" smtClean="0">
                <a:latin typeface="宋体" panose="02010600030101010101" pitchFamily="2" charset="-122"/>
                <a:ea typeface="宋体" panose="02010600030101010101" pitchFamily="2" charset="-122"/>
              </a:rPr>
              <a:t>得到</a:t>
            </a:r>
            <a:endParaRPr lang="en-US" altLang="zh-CN" sz="2800" b="1" dirty="0" smtClean="0">
              <a:latin typeface="宋体" panose="02010600030101010101" pitchFamily="2" charset="-122"/>
              <a:ea typeface="宋体" panose="02010600030101010101" pitchFamily="2" charset="-122"/>
            </a:endParaRPr>
          </a:p>
          <a:p>
            <a:r>
              <a:rPr lang="zh-CN" altLang="en-US" sz="2800" b="1" dirty="0" smtClean="0">
                <a:latin typeface="宋体" panose="02010600030101010101" pitchFamily="2" charset="-122"/>
                <a:ea typeface="宋体" panose="02010600030101010101" pitchFamily="2" charset="-122"/>
              </a:rPr>
              <a:t>勤对比分析</a:t>
            </a:r>
            <a:endParaRPr lang="en-US" altLang="zh-CN" sz="2800" b="1" dirty="0" smtClean="0">
              <a:latin typeface="宋体" panose="02010600030101010101" pitchFamily="2" charset="-122"/>
              <a:ea typeface="宋体" panose="02010600030101010101" pitchFamily="2" charset="-122"/>
            </a:endParaRPr>
          </a:p>
          <a:p>
            <a:pPr lvl="1"/>
            <a:r>
              <a:rPr lang="zh-CN" altLang="en-US" sz="2800" b="1" dirty="0" smtClean="0">
                <a:latin typeface="宋体" panose="02010600030101010101" pitchFamily="2" charset="-122"/>
                <a:ea typeface="宋体" panose="02010600030101010101" pitchFamily="2" charset="-122"/>
              </a:rPr>
              <a:t>通过比较，在解决问题的过程中发现新问题</a:t>
            </a:r>
            <a:endParaRPr lang="en-US" altLang="zh-CN" sz="2800" b="1" dirty="0" smtClean="0">
              <a:latin typeface="宋体" panose="02010600030101010101" pitchFamily="2" charset="-122"/>
              <a:ea typeface="宋体" panose="02010600030101010101" pitchFamily="2" charset="-122"/>
            </a:endParaRPr>
          </a:p>
          <a:p>
            <a:pPr lvl="1"/>
            <a:r>
              <a:rPr lang="zh-CN" altLang="en-US" sz="2800" b="1" dirty="0" smtClean="0">
                <a:latin typeface="宋体" panose="02010600030101010101" pitchFamily="2" charset="-122"/>
                <a:ea typeface="宋体" panose="02010600030101010101" pitchFamily="2" charset="-122"/>
              </a:rPr>
              <a:t>不希望只带耳朵而不带脑袋来上课</a:t>
            </a:r>
            <a:endParaRPr lang="en-US" altLang="zh-CN" sz="2800" b="1" dirty="0" smtClean="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2"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1117600" y="30480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前       言</a:t>
            </a:r>
            <a:endParaRPr lang="zh-CN" altLang="en-US" b="1" dirty="0"/>
          </a:p>
        </p:txBody>
      </p:sp>
      <p:sp>
        <p:nvSpPr>
          <p:cNvPr id="149507" name="Rectangle 3"/>
          <p:cNvSpPr>
            <a:spLocks noGrp="1" noChangeArrowheads="1"/>
          </p:cNvSpPr>
          <p:nvPr>
            <p:ph type="body" idx="1"/>
          </p:nvPr>
        </p:nvSpPr>
        <p:spPr bwMode="auto">
          <a:xfrm>
            <a:off x="839416" y="1268760"/>
            <a:ext cx="10585176" cy="5373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zh-CN" altLang="en-US" sz="3200" b="1" dirty="0">
                <a:solidFill>
                  <a:schemeClr val="tx1"/>
                </a:solidFill>
                <a:latin typeface="楷体" panose="02010609060101010101" pitchFamily="49" charset="-122"/>
                <a:ea typeface="楷体" panose="02010609060101010101" pitchFamily="49" charset="-122"/>
              </a:rPr>
              <a:t>一</a:t>
            </a:r>
            <a:r>
              <a:rPr lang="zh-CN" altLang="en-US" sz="3200" b="1" dirty="0" smtClean="0">
                <a:solidFill>
                  <a:schemeClr val="tx1"/>
                </a:solidFill>
                <a:latin typeface="楷体" panose="02010609060101010101" pitchFamily="49" charset="-122"/>
                <a:ea typeface="楷体" panose="02010609060101010101" pitchFamily="49" charset="-122"/>
              </a:rPr>
              <a:t>、为什么</a:t>
            </a:r>
            <a:r>
              <a:rPr lang="zh-CN" altLang="en-US" sz="3200" b="1" dirty="0">
                <a:solidFill>
                  <a:schemeClr val="tx1"/>
                </a:solidFill>
                <a:latin typeface="楷体" panose="02010609060101010101" pitchFamily="49" charset="-122"/>
                <a:ea typeface="楷体" panose="02010609060101010101" pitchFamily="49" charset="-122"/>
              </a:rPr>
              <a:t>要学习人机交互的软件工程方法这门课程？</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二、主要学习</a:t>
            </a:r>
            <a:r>
              <a:rPr lang="zh-CN" altLang="en-US" sz="3200" b="1" dirty="0" smtClean="0">
                <a:latin typeface="楷体" panose="02010609060101010101" pitchFamily="49" charset="-122"/>
                <a:ea typeface="楷体" panose="02010609060101010101" pitchFamily="49" charset="-122"/>
              </a:rPr>
              <a:t>内容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三、学习本门课程所需的基础</a:t>
            </a:r>
            <a:r>
              <a:rPr lang="zh-CN" altLang="en-US" sz="3200" b="1" dirty="0" smtClean="0">
                <a:solidFill>
                  <a:schemeClr val="tx1"/>
                </a:solidFill>
                <a:latin typeface="楷体" panose="02010609060101010101" pitchFamily="49" charset="-122"/>
                <a:ea typeface="楷体" panose="02010609060101010101" pitchFamily="49" charset="-122"/>
              </a:rPr>
              <a:t>知识</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四、本课程的</a:t>
            </a:r>
            <a:r>
              <a:rPr lang="zh-CN" altLang="en-US" sz="3200" b="1" dirty="0" smtClean="0">
                <a:solidFill>
                  <a:schemeClr val="tx1"/>
                </a:solidFill>
                <a:latin typeface="楷体" panose="02010609060101010101" pitchFamily="49" charset="-122"/>
                <a:ea typeface="楷体" panose="02010609060101010101" pitchFamily="49" charset="-122"/>
              </a:rPr>
              <a:t>特点</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五、学习本课程的方法与</a:t>
            </a:r>
            <a:r>
              <a:rPr lang="zh-CN" altLang="en-US" sz="3200" b="1" dirty="0" smtClean="0">
                <a:solidFill>
                  <a:schemeClr val="tx1"/>
                </a:solidFill>
                <a:latin typeface="楷体" panose="02010609060101010101" pitchFamily="49" charset="-122"/>
                <a:ea typeface="楷体" panose="02010609060101010101" pitchFamily="49" charset="-122"/>
              </a:rPr>
              <a:t>技巧</a:t>
            </a:r>
            <a:endParaRPr lang="zh-CN" altLang="en-US"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smtClean="0">
                <a:solidFill>
                  <a:srgbClr val="FF0000"/>
                </a:solidFill>
                <a:latin typeface="楷体" panose="02010609060101010101" pitchFamily="49" charset="-122"/>
                <a:ea typeface="楷体" panose="02010609060101010101" pitchFamily="49" charset="-122"/>
              </a:rPr>
              <a:t>六</a:t>
            </a:r>
            <a:r>
              <a:rPr lang="zh-CN" altLang="en-US" sz="3200" b="1" dirty="0">
                <a:solidFill>
                  <a:srgbClr val="FF0000"/>
                </a:solidFill>
                <a:latin typeface="楷体" panose="02010609060101010101" pitchFamily="49" charset="-122"/>
                <a:ea typeface="楷体" panose="02010609060101010101" pitchFamily="49" charset="-122"/>
              </a:rPr>
              <a:t>、学习本门课程的基本</a:t>
            </a:r>
            <a:r>
              <a:rPr lang="zh-CN" altLang="en-US" sz="3200" b="1" dirty="0" smtClean="0">
                <a:solidFill>
                  <a:srgbClr val="FF0000"/>
                </a:solidFill>
                <a:latin typeface="楷体" panose="02010609060101010101" pitchFamily="49" charset="-122"/>
                <a:ea typeface="楷体" panose="02010609060101010101" pitchFamily="49" charset="-122"/>
              </a:rPr>
              <a:t>要求</a:t>
            </a:r>
            <a:endParaRPr lang="en-US" altLang="zh-CN"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七、期终成绩评定法</a:t>
            </a:r>
            <a:endParaRPr lang="zh-CN" altLang="en-US" sz="3200" b="1" dirty="0" smtClean="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八</a:t>
            </a:r>
            <a:r>
              <a:rPr lang="zh-CN" altLang="en-US" sz="3200" b="1" dirty="0">
                <a:latin typeface="楷体" panose="02010609060101010101" pitchFamily="49" charset="-122"/>
                <a:ea typeface="楷体" panose="02010609060101010101" pitchFamily="49" charset="-122"/>
              </a:rPr>
              <a:t>、教材与参考</a:t>
            </a:r>
            <a:r>
              <a:rPr lang="zh-CN" altLang="en-US" sz="3200" b="1" dirty="0" smtClean="0">
                <a:latin typeface="楷体" panose="02010609060101010101" pitchFamily="49" charset="-122"/>
                <a:ea typeface="楷体" panose="02010609060101010101" pitchFamily="49" charset="-122"/>
              </a:rPr>
              <a:t>书目 </a:t>
            </a:r>
            <a:r>
              <a:rPr lang="zh-CN" altLang="en-US" sz="3600" b="1" dirty="0" smtClean="0">
                <a:latin typeface="楷体" panose="02010609060101010101" pitchFamily="49" charset="-122"/>
                <a:ea typeface="楷体" panose="02010609060101010101" pitchFamily="49" charset="-122"/>
              </a:rPr>
              <a:t>        </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08720"/>
            <a:ext cx="12191999" cy="1143000"/>
          </a:xfrm>
        </p:spPr>
        <p:txBody>
          <a:bodyPr/>
          <a:lstStyle/>
          <a:p>
            <a:r>
              <a:rPr lang="zh-CN" altLang="en-US" b="1" dirty="0"/>
              <a:t>学习本门课程的基本要求</a:t>
            </a:r>
            <a:endParaRPr lang="zh-CN" altLang="en-US" dirty="0"/>
          </a:p>
        </p:txBody>
      </p:sp>
      <p:sp>
        <p:nvSpPr>
          <p:cNvPr id="3" name="内容占位符 2"/>
          <p:cNvSpPr>
            <a:spLocks noGrp="1"/>
          </p:cNvSpPr>
          <p:nvPr>
            <p:ph idx="1"/>
          </p:nvPr>
        </p:nvSpPr>
        <p:spPr>
          <a:xfrm>
            <a:off x="263352" y="2060848"/>
            <a:ext cx="11593288" cy="4464496"/>
          </a:xfrm>
        </p:spPr>
        <p:txBody>
          <a:bodyPr>
            <a:noAutofit/>
          </a:bodyPr>
          <a:lstStyle/>
          <a:p>
            <a:pPr>
              <a:lnSpc>
                <a:spcPct val="150000"/>
              </a:lnSpc>
              <a:buFontTx/>
              <a:buNone/>
            </a:pPr>
            <a:r>
              <a:rPr lang="en-US" altLang="zh-CN" sz="3200" b="1" dirty="0" smtClean="0">
                <a:latin typeface="宋体" panose="02010600030101010101" pitchFamily="2" charset="-122"/>
                <a:ea typeface="宋体" panose="02010600030101010101" pitchFamily="2" charset="-122"/>
              </a:rPr>
              <a:t>1</a:t>
            </a:r>
            <a:r>
              <a:rPr lang="zh-CN" altLang="en-US" sz="3200" b="1" dirty="0" smtClean="0">
                <a:latin typeface="宋体" panose="02010600030101010101" pitchFamily="2" charset="-122"/>
                <a:ea typeface="宋体" panose="02010600030101010101" pitchFamily="2" charset="-122"/>
              </a:rPr>
              <a:t>、防控要求</a:t>
            </a:r>
            <a:r>
              <a:rPr lang="zh-CN" altLang="en-US" sz="3200" b="1"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做好</a:t>
            </a:r>
            <a:r>
              <a:rPr lang="zh-CN" altLang="zh-CN" sz="3200" dirty="0" smtClean="0">
                <a:latin typeface="宋体" panose="02010600030101010101" pitchFamily="2" charset="-122"/>
                <a:ea typeface="宋体" panose="02010600030101010101" pitchFamily="2" charset="-122"/>
              </a:rPr>
              <a:t>“新冠疫情”</a:t>
            </a:r>
            <a:r>
              <a:rPr lang="zh-CN" altLang="en-US" sz="3200" dirty="0" smtClean="0">
                <a:latin typeface="宋体" panose="02010600030101010101" pitchFamily="2" charset="-122"/>
                <a:ea typeface="宋体" panose="02010600030101010101" pitchFamily="2" charset="-122"/>
              </a:rPr>
              <a:t>、肺结核防控，若有异常情况一定早报告、早诊断、早治疗，确保</a:t>
            </a:r>
            <a:r>
              <a:rPr lang="zh-CN" altLang="en-US" sz="3200" dirty="0">
                <a:latin typeface="宋体" panose="02010600030101010101" pitchFamily="2" charset="-122"/>
                <a:ea typeface="宋体" panose="02010600030101010101" pitchFamily="2" charset="-122"/>
              </a:rPr>
              <a:t>生命</a:t>
            </a:r>
            <a:r>
              <a:rPr lang="zh-CN" altLang="en-US" sz="3200" dirty="0" smtClean="0">
                <a:latin typeface="宋体" panose="02010600030101010101" pitchFamily="2" charset="-122"/>
                <a:ea typeface="宋体" panose="02010600030101010101" pitchFamily="2" charset="-122"/>
              </a:rPr>
              <a:t>安全</a:t>
            </a:r>
            <a:endParaRPr lang="en-US" altLang="zh-CN" sz="3200" dirty="0" smtClean="0">
              <a:latin typeface="宋体" panose="02010600030101010101" pitchFamily="2" charset="-122"/>
              <a:ea typeface="宋体" panose="02010600030101010101" pitchFamily="2" charset="-122"/>
            </a:endParaRPr>
          </a:p>
          <a:p>
            <a:pPr marL="0" indent="0">
              <a:lnSpc>
                <a:spcPct val="150000"/>
              </a:lnSpc>
              <a:buNone/>
            </a:pPr>
            <a:r>
              <a:rPr lang="en-US" altLang="zh-CN" sz="3200" b="1" dirty="0" smtClean="0">
                <a:latin typeface="宋体" panose="02010600030101010101" pitchFamily="2" charset="-122"/>
                <a:ea typeface="宋体" panose="02010600030101010101" pitchFamily="2" charset="-122"/>
              </a:rPr>
              <a:t>2</a:t>
            </a:r>
            <a:r>
              <a:rPr lang="zh-CN" altLang="en-US" sz="3200" b="1" dirty="0" smtClean="0">
                <a:latin typeface="宋体" panose="02010600030101010101" pitchFamily="2" charset="-122"/>
                <a:ea typeface="宋体" panose="02010600030101010101" pitchFamily="2" charset="-122"/>
              </a:rPr>
              <a:t>、</a:t>
            </a:r>
            <a:r>
              <a:rPr lang="zh-CN" altLang="en-US" sz="3200" b="1" dirty="0">
                <a:latin typeface="宋体" panose="02010600030101010101" pitchFamily="2" charset="-122"/>
                <a:ea typeface="宋体" panose="02010600030101010101" pitchFamily="2" charset="-122"/>
              </a:rPr>
              <a:t>上课要求：</a:t>
            </a:r>
            <a:r>
              <a:rPr lang="zh-CN" altLang="en-US" sz="3200" dirty="0">
                <a:latin typeface="宋体" panose="02010600030101010101" pitchFamily="2" charset="-122"/>
                <a:ea typeface="宋体" panose="02010600030101010101" pitchFamily="2" charset="-122"/>
              </a:rPr>
              <a:t>出勤、纪律（课堂不是自由市场）</a:t>
            </a:r>
            <a:endParaRPr lang="zh-CN" altLang="en-US" sz="3200" dirty="0">
              <a:latin typeface="宋体" panose="02010600030101010101" pitchFamily="2" charset="-122"/>
              <a:ea typeface="宋体" panose="02010600030101010101" pitchFamily="2" charset="-122"/>
            </a:endParaRPr>
          </a:p>
          <a:p>
            <a:pPr marL="0" indent="0">
              <a:lnSpc>
                <a:spcPct val="150000"/>
              </a:lnSpc>
              <a:buNone/>
            </a:pPr>
            <a:r>
              <a:rPr lang="en-US" altLang="zh-CN" sz="3200" dirty="0">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课堂上不得做与本课程无关的事</a:t>
            </a:r>
            <a:endParaRPr lang="zh-CN" altLang="en-US" sz="3200" dirty="0">
              <a:latin typeface="宋体" panose="02010600030101010101" pitchFamily="2" charset="-122"/>
              <a:ea typeface="宋体" panose="02010600030101010101" pitchFamily="2" charset="-122"/>
            </a:endParaRPr>
          </a:p>
          <a:p>
            <a:pPr marL="0" indent="0">
              <a:lnSpc>
                <a:spcPct val="150000"/>
              </a:lnSpc>
              <a:buNone/>
            </a:pPr>
            <a:r>
              <a:rPr lang="en-US" altLang="zh-CN" sz="3200" b="1" dirty="0" smtClean="0">
                <a:latin typeface="宋体" panose="02010600030101010101" pitchFamily="2" charset="-122"/>
                <a:ea typeface="宋体" panose="02010600030101010101" pitchFamily="2" charset="-122"/>
              </a:rPr>
              <a:t>3</a:t>
            </a:r>
            <a:r>
              <a:rPr lang="zh-CN" altLang="en-US" sz="3200" b="1" dirty="0" smtClean="0">
                <a:latin typeface="宋体" panose="02010600030101010101" pitchFamily="2" charset="-122"/>
                <a:ea typeface="宋体" panose="02010600030101010101" pitchFamily="2" charset="-122"/>
              </a:rPr>
              <a:t>、</a:t>
            </a:r>
            <a:r>
              <a:rPr lang="zh-CN" altLang="en-US" sz="3200" b="1" dirty="0">
                <a:latin typeface="宋体" panose="02010600030101010101" pitchFamily="2" charset="-122"/>
                <a:ea typeface="宋体" panose="02010600030101010101" pitchFamily="2" charset="-122"/>
              </a:rPr>
              <a:t>作业要求：</a:t>
            </a:r>
            <a:r>
              <a:rPr lang="zh-CN" altLang="en-US" sz="3200" dirty="0">
                <a:latin typeface="宋体" panose="02010600030101010101" pitchFamily="2" charset="-122"/>
                <a:ea typeface="宋体" panose="02010600030101010101" pitchFamily="2" charset="-122"/>
              </a:rPr>
              <a:t>量、质（平时作业、实验报告等</a:t>
            </a:r>
            <a:r>
              <a:rPr lang="zh-CN" altLang="en-US" sz="3200" dirty="0" smtClean="0">
                <a:latin typeface="宋体" panose="02010600030101010101" pitchFamily="2" charset="-122"/>
                <a:ea typeface="宋体" panose="02010600030101010101" pitchFamily="2" charset="-122"/>
              </a:rPr>
              <a:t>）</a:t>
            </a:r>
            <a:endParaRPr lang="en-US" altLang="zh-CN" sz="3200" dirty="0" smtClean="0">
              <a:latin typeface="宋体" panose="02010600030101010101" pitchFamily="2" charset="-122"/>
              <a:ea typeface="宋体" panose="02010600030101010101" pitchFamily="2" charset="-122"/>
            </a:endParaRPr>
          </a:p>
          <a:p>
            <a:pPr>
              <a:lnSpc>
                <a:spcPct val="150000"/>
              </a:lnSpc>
              <a:buFontTx/>
              <a:buNone/>
            </a:pPr>
            <a:endParaRPr lang="zh-CN" altLang="en-US" sz="3200"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5400" b="1" dirty="0">
                <a:latin typeface="宋体" panose="02010600030101010101" pitchFamily="2" charset="-122"/>
                <a:ea typeface="宋体" panose="02010600030101010101" pitchFamily="2" charset="-122"/>
              </a:rPr>
              <a:t>新</a:t>
            </a:r>
            <a:r>
              <a:rPr lang="zh-CN" altLang="zh-CN" sz="5400" b="1" dirty="0" smtClean="0">
                <a:latin typeface="宋体" panose="02010600030101010101" pitchFamily="2" charset="-122"/>
                <a:ea typeface="宋体" panose="02010600030101010101" pitchFamily="2" charset="-122"/>
              </a:rPr>
              <a:t>冠</a:t>
            </a:r>
            <a:r>
              <a:rPr lang="zh-CN" altLang="en-US" sz="5400" b="1" dirty="0" smtClean="0">
                <a:latin typeface="宋体" panose="02010600030101010101" pitchFamily="2" charset="-122"/>
                <a:ea typeface="宋体" panose="02010600030101010101" pitchFamily="2" charset="-122"/>
              </a:rPr>
              <a:t>疫情处理流程</a:t>
            </a:r>
            <a:endParaRPr lang="zh-CN" altLang="en-US" b="1" dirty="0"/>
          </a:p>
        </p:txBody>
      </p:sp>
      <p:grpSp>
        <p:nvGrpSpPr>
          <p:cNvPr id="9" name="组合 8"/>
          <p:cNvGrpSpPr/>
          <p:nvPr/>
        </p:nvGrpSpPr>
        <p:grpSpPr>
          <a:xfrm>
            <a:off x="119337" y="1391717"/>
            <a:ext cx="12042177" cy="5466283"/>
            <a:chOff x="119337" y="1391717"/>
            <a:chExt cx="12042177" cy="5466283"/>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337" y="1417638"/>
              <a:ext cx="3744416" cy="544036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53" y="1391717"/>
              <a:ext cx="4536503" cy="258742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753" y="3979143"/>
              <a:ext cx="4536503" cy="285293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0256" y="1391717"/>
              <a:ext cx="3761258" cy="2808312"/>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0256" y="4200029"/>
              <a:ext cx="3761258" cy="2340619"/>
            </a:xfrm>
            <a:prstGeom prst="rect">
              <a:avLst/>
            </a:prstGeom>
          </p:spPr>
        </p:pic>
      </p:gr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1117600" y="30480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前       言</a:t>
            </a:r>
            <a:endParaRPr lang="zh-CN" altLang="en-US" b="1" dirty="0"/>
          </a:p>
        </p:txBody>
      </p:sp>
      <p:sp>
        <p:nvSpPr>
          <p:cNvPr id="149507" name="Rectangle 3"/>
          <p:cNvSpPr>
            <a:spLocks noGrp="1" noChangeArrowheads="1"/>
          </p:cNvSpPr>
          <p:nvPr>
            <p:ph type="body" idx="1"/>
          </p:nvPr>
        </p:nvSpPr>
        <p:spPr bwMode="auto">
          <a:xfrm>
            <a:off x="839416" y="1268760"/>
            <a:ext cx="10585176" cy="5373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zh-CN" altLang="en-US" sz="3200" b="1" dirty="0">
                <a:solidFill>
                  <a:schemeClr val="tx1"/>
                </a:solidFill>
                <a:latin typeface="楷体" panose="02010609060101010101" pitchFamily="49" charset="-122"/>
                <a:ea typeface="楷体" panose="02010609060101010101" pitchFamily="49" charset="-122"/>
              </a:rPr>
              <a:t>一</a:t>
            </a:r>
            <a:r>
              <a:rPr lang="zh-CN" altLang="en-US" sz="3200" b="1" dirty="0" smtClean="0">
                <a:solidFill>
                  <a:schemeClr val="tx1"/>
                </a:solidFill>
                <a:latin typeface="楷体" panose="02010609060101010101" pitchFamily="49" charset="-122"/>
                <a:ea typeface="楷体" panose="02010609060101010101" pitchFamily="49" charset="-122"/>
              </a:rPr>
              <a:t>、为什么</a:t>
            </a:r>
            <a:r>
              <a:rPr lang="zh-CN" altLang="en-US" sz="3200" b="1" dirty="0">
                <a:solidFill>
                  <a:schemeClr val="tx1"/>
                </a:solidFill>
                <a:latin typeface="楷体" panose="02010609060101010101" pitchFamily="49" charset="-122"/>
                <a:ea typeface="楷体" panose="02010609060101010101" pitchFamily="49" charset="-122"/>
              </a:rPr>
              <a:t>要学习人机交互的软件工程方法这门课程？</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二、主要学习</a:t>
            </a:r>
            <a:r>
              <a:rPr lang="zh-CN" altLang="en-US" sz="3200" b="1" dirty="0" smtClean="0">
                <a:latin typeface="楷体" panose="02010609060101010101" pitchFamily="49" charset="-122"/>
                <a:ea typeface="楷体" panose="02010609060101010101" pitchFamily="49" charset="-122"/>
              </a:rPr>
              <a:t>内容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三、学习本门课程所需的基础</a:t>
            </a:r>
            <a:r>
              <a:rPr lang="zh-CN" altLang="en-US" sz="3200" b="1" dirty="0" smtClean="0">
                <a:solidFill>
                  <a:schemeClr val="tx1"/>
                </a:solidFill>
                <a:latin typeface="楷体" panose="02010609060101010101" pitchFamily="49" charset="-122"/>
                <a:ea typeface="楷体" panose="02010609060101010101" pitchFamily="49" charset="-122"/>
              </a:rPr>
              <a:t>知识</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四、本课程的</a:t>
            </a:r>
            <a:r>
              <a:rPr lang="zh-CN" altLang="en-US" sz="3200" b="1" dirty="0" smtClean="0">
                <a:solidFill>
                  <a:schemeClr val="tx1"/>
                </a:solidFill>
                <a:latin typeface="楷体" panose="02010609060101010101" pitchFamily="49" charset="-122"/>
                <a:ea typeface="楷体" panose="02010609060101010101" pitchFamily="49" charset="-122"/>
              </a:rPr>
              <a:t>特点</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五、学习本课程的方法与</a:t>
            </a:r>
            <a:r>
              <a:rPr lang="zh-CN" altLang="en-US" sz="3200" b="1" dirty="0" smtClean="0">
                <a:solidFill>
                  <a:schemeClr val="tx1"/>
                </a:solidFill>
                <a:latin typeface="楷体" panose="02010609060101010101" pitchFamily="49" charset="-122"/>
                <a:ea typeface="楷体" panose="02010609060101010101" pitchFamily="49" charset="-122"/>
              </a:rPr>
              <a:t>技巧</a:t>
            </a:r>
            <a:endParaRPr lang="zh-CN" altLang="en-US"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smtClean="0">
                <a:solidFill>
                  <a:schemeClr val="tx1"/>
                </a:solidFill>
                <a:latin typeface="楷体" panose="02010609060101010101" pitchFamily="49" charset="-122"/>
                <a:ea typeface="楷体" panose="02010609060101010101" pitchFamily="49" charset="-122"/>
              </a:rPr>
              <a:t>六</a:t>
            </a:r>
            <a:r>
              <a:rPr lang="zh-CN" altLang="en-US" sz="3200" b="1" dirty="0">
                <a:solidFill>
                  <a:schemeClr val="tx1"/>
                </a:solidFill>
                <a:latin typeface="楷体" panose="02010609060101010101" pitchFamily="49" charset="-122"/>
                <a:ea typeface="楷体" panose="02010609060101010101" pitchFamily="49" charset="-122"/>
              </a:rPr>
              <a:t>、学习本门课程的基本</a:t>
            </a:r>
            <a:r>
              <a:rPr lang="zh-CN" altLang="en-US" sz="3200" b="1" dirty="0" smtClean="0">
                <a:solidFill>
                  <a:schemeClr val="tx1"/>
                </a:solidFill>
                <a:latin typeface="楷体" panose="02010609060101010101" pitchFamily="49" charset="-122"/>
                <a:ea typeface="楷体" panose="02010609060101010101" pitchFamily="49" charset="-122"/>
              </a:rPr>
              <a:t>要求</a:t>
            </a:r>
            <a:endParaRPr lang="en-US" altLang="zh-CN"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smtClean="0">
                <a:solidFill>
                  <a:srgbClr val="FF0000"/>
                </a:solidFill>
                <a:latin typeface="楷体" panose="02010609060101010101" pitchFamily="49" charset="-122"/>
                <a:ea typeface="楷体" panose="02010609060101010101" pitchFamily="49" charset="-122"/>
              </a:rPr>
              <a:t>七、期终成绩评定法</a:t>
            </a:r>
            <a:endParaRPr lang="zh-CN" altLang="en-US" sz="3200" b="1" dirty="0" smtClean="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八</a:t>
            </a:r>
            <a:r>
              <a:rPr lang="zh-CN" altLang="en-US" sz="3200" b="1" dirty="0">
                <a:latin typeface="楷体" panose="02010609060101010101" pitchFamily="49" charset="-122"/>
                <a:ea typeface="楷体" panose="02010609060101010101" pitchFamily="49" charset="-122"/>
              </a:rPr>
              <a:t>、教材与参考</a:t>
            </a:r>
            <a:r>
              <a:rPr lang="zh-CN" altLang="en-US" sz="3200" b="1" dirty="0" smtClean="0">
                <a:latin typeface="楷体" panose="02010609060101010101" pitchFamily="49" charset="-122"/>
                <a:ea typeface="楷体" panose="02010609060101010101" pitchFamily="49" charset="-122"/>
              </a:rPr>
              <a:t>书目 </a:t>
            </a:r>
            <a:r>
              <a:rPr lang="zh-CN" altLang="en-US" sz="3600" b="1" dirty="0" smtClean="0">
                <a:latin typeface="楷体" panose="02010609060101010101" pitchFamily="49" charset="-122"/>
                <a:ea typeface="楷体" panose="02010609060101010101" pitchFamily="49" charset="-122"/>
              </a:rPr>
              <a:t>        </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选课学生</a:t>
            </a:r>
            <a:endParaRPr lang="zh-CN" altLang="en-US" b="1" dirty="0"/>
          </a:p>
        </p:txBody>
      </p:sp>
      <p:graphicFrame>
        <p:nvGraphicFramePr>
          <p:cNvPr id="4" name="对象 3">
            <a:hlinkClick r:id="" action="ppaction://ole?verb=0"/>
          </p:cNvPr>
          <p:cNvGraphicFramePr>
            <a:graphicFrameLocks noChangeAspect="1"/>
          </p:cNvGraphicFramePr>
          <p:nvPr/>
        </p:nvGraphicFramePr>
        <p:xfrm>
          <a:off x="2495550" y="2347913"/>
          <a:ext cx="2163763" cy="3097212"/>
        </p:xfrm>
        <a:graphic>
          <a:graphicData uri="http://schemas.openxmlformats.org/presentationml/2006/ole">
            <mc:AlternateContent xmlns:mc="http://schemas.openxmlformats.org/markup-compatibility/2006">
              <mc:Choice xmlns:v="urn:schemas-microsoft-com:vml" Requires="v">
                <p:oleObj spid="_x0000_s1040" name="工作表" r:id="rId1" imgW="7861935" imgH="11259820" progId="Excel.Sheet.8">
                  <p:embed/>
                </p:oleObj>
              </mc:Choice>
              <mc:Fallback>
                <p:oleObj name="工作表" r:id="rId1" imgW="7861935" imgH="11259820" progId="Excel.Sheet.8">
                  <p:embed/>
                  <p:pic>
                    <p:nvPicPr>
                      <p:cNvPr id="0" name="图片 1025"/>
                      <p:cNvPicPr/>
                      <p:nvPr/>
                    </p:nvPicPr>
                    <p:blipFill>
                      <a:blip r:embed="rId2"/>
                      <a:stretch>
                        <a:fillRect/>
                      </a:stretch>
                    </p:blipFill>
                    <p:spPr>
                      <a:xfrm>
                        <a:off x="2495550" y="2347913"/>
                        <a:ext cx="2163763" cy="3097212"/>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7537450" y="2349500"/>
          <a:ext cx="2166938" cy="3103563"/>
        </p:xfrm>
        <a:graphic>
          <a:graphicData uri="http://schemas.openxmlformats.org/presentationml/2006/ole">
            <mc:AlternateContent xmlns:mc="http://schemas.openxmlformats.org/markup-compatibility/2006">
              <mc:Choice xmlns:v="urn:schemas-microsoft-com:vml" Requires="v">
                <p:oleObj spid="_x0000_s1041" name="工作表" r:id="rId3" imgW="7861935" imgH="11259820" progId="Excel.Sheet.8">
                  <p:embed/>
                </p:oleObj>
              </mc:Choice>
              <mc:Fallback>
                <p:oleObj name="工作表" r:id="rId3" imgW="7861935" imgH="11259820" progId="Excel.Sheet.8">
                  <p:embed/>
                  <p:pic>
                    <p:nvPicPr>
                      <p:cNvPr id="0" name="图片 1026"/>
                      <p:cNvPicPr/>
                      <p:nvPr/>
                    </p:nvPicPr>
                    <p:blipFill>
                      <a:blip r:embed="rId4"/>
                      <a:stretch>
                        <a:fillRect/>
                      </a:stretch>
                    </p:blipFill>
                    <p:spPr>
                      <a:xfrm>
                        <a:off x="7537450" y="2349500"/>
                        <a:ext cx="2166938" cy="3103563"/>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0540" y="490662"/>
            <a:ext cx="10972800" cy="1143000"/>
          </a:xfrm>
        </p:spPr>
        <p:txBody>
          <a:bodyPr/>
          <a:lstStyle/>
          <a:p>
            <a:r>
              <a:rPr lang="zh-CN" altLang="en-US" b="1" dirty="0">
                <a:solidFill>
                  <a:schemeClr val="tx1"/>
                </a:solidFill>
              </a:rPr>
              <a:t>期终成绩</a:t>
            </a:r>
            <a:r>
              <a:rPr lang="zh-CN" altLang="en-US" b="1" dirty="0" smtClean="0">
                <a:solidFill>
                  <a:schemeClr val="tx1"/>
                </a:solidFill>
              </a:rPr>
              <a:t>评定</a:t>
            </a:r>
            <a:endParaRPr lang="zh-CN" altLang="en-US" dirty="0">
              <a:solidFill>
                <a:schemeClr val="tx1"/>
              </a:solidFill>
            </a:endParaRPr>
          </a:p>
        </p:txBody>
      </p:sp>
      <p:sp>
        <p:nvSpPr>
          <p:cNvPr id="3" name="内容占位符 2"/>
          <p:cNvSpPr>
            <a:spLocks noGrp="1"/>
          </p:cNvSpPr>
          <p:nvPr>
            <p:ph idx="1"/>
          </p:nvPr>
        </p:nvSpPr>
        <p:spPr>
          <a:xfrm>
            <a:off x="191344" y="1628800"/>
            <a:ext cx="11665296" cy="4968552"/>
          </a:xfrm>
        </p:spPr>
        <p:txBody>
          <a:bodyPr>
            <a:noAutofit/>
          </a:bodyPr>
          <a:lstStyle/>
          <a:p>
            <a:pPr marL="0" indent="0">
              <a:lnSpc>
                <a:spcPct val="150000"/>
              </a:lnSpc>
              <a:buNone/>
            </a:pPr>
            <a:r>
              <a:rPr lang="zh-CN" altLang="en-US" sz="4000" b="1" dirty="0">
                <a:solidFill>
                  <a:srgbClr val="FF0000"/>
                </a:solidFill>
                <a:latin typeface="宋体" panose="02010600030101010101" pitchFamily="2" charset="-122"/>
                <a:ea typeface="宋体" panose="02010600030101010101" pitchFamily="2" charset="-122"/>
              </a:rPr>
              <a:t>平时成绩</a:t>
            </a:r>
            <a:r>
              <a:rPr lang="en-US" altLang="zh-CN" sz="4000" b="1" dirty="0">
                <a:solidFill>
                  <a:srgbClr val="FF0000"/>
                </a:solidFill>
                <a:latin typeface="宋体" panose="02010600030101010101" pitchFamily="2" charset="-122"/>
                <a:ea typeface="宋体" panose="02010600030101010101" pitchFamily="2" charset="-122"/>
              </a:rPr>
              <a:t>:</a:t>
            </a:r>
            <a:r>
              <a:rPr lang="zh-CN" altLang="en-US" sz="4000" b="1" dirty="0">
                <a:solidFill>
                  <a:srgbClr val="FF0000"/>
                </a:solidFill>
                <a:latin typeface="宋体" panose="02010600030101010101" pitchFamily="2" charset="-122"/>
                <a:ea typeface="宋体" panose="02010600030101010101" pitchFamily="2" charset="-122"/>
              </a:rPr>
              <a:t>论文成绩</a:t>
            </a:r>
            <a:r>
              <a:rPr lang="en-US" altLang="zh-CN" sz="4000" b="1" dirty="0">
                <a:solidFill>
                  <a:srgbClr val="FF0000"/>
                </a:solidFill>
                <a:latin typeface="宋体" panose="02010600030101010101" pitchFamily="2" charset="-122"/>
                <a:ea typeface="宋体" panose="02010600030101010101" pitchFamily="2" charset="-122"/>
              </a:rPr>
              <a:t>:</a:t>
            </a:r>
            <a:r>
              <a:rPr lang="zh-CN" altLang="en-US" sz="4000" b="1" dirty="0">
                <a:solidFill>
                  <a:srgbClr val="FF0000"/>
                </a:solidFill>
                <a:latin typeface="宋体" panose="02010600030101010101" pitchFamily="2" charset="-122"/>
                <a:ea typeface="宋体" panose="02010600030101010101" pitchFamily="2" charset="-122"/>
              </a:rPr>
              <a:t>期末成绩（大作业）</a:t>
            </a:r>
            <a:r>
              <a:rPr lang="en-US" altLang="zh-CN" sz="4000" b="1" dirty="0">
                <a:solidFill>
                  <a:srgbClr val="FF0000"/>
                </a:solidFill>
                <a:latin typeface="宋体" panose="02010600030101010101" pitchFamily="2" charset="-122"/>
                <a:ea typeface="宋体" panose="02010600030101010101" pitchFamily="2" charset="-122"/>
              </a:rPr>
              <a:t>=</a:t>
            </a:r>
            <a:r>
              <a:rPr lang="en-US" altLang="zh-CN" sz="4000" b="1" dirty="0" smtClean="0">
                <a:solidFill>
                  <a:srgbClr val="FF0000"/>
                </a:solidFill>
                <a:latin typeface="宋体" panose="02010600030101010101" pitchFamily="2" charset="-122"/>
                <a:ea typeface="宋体" panose="02010600030101010101" pitchFamily="2" charset="-122"/>
              </a:rPr>
              <a:t>3:3:4</a:t>
            </a:r>
            <a:endParaRPr lang="en-US" altLang="zh-CN" sz="4000" b="1" dirty="0" smtClean="0">
              <a:solidFill>
                <a:srgbClr val="FF0000"/>
              </a:solidFill>
              <a:latin typeface="宋体" panose="02010600030101010101" pitchFamily="2" charset="-122"/>
              <a:ea typeface="宋体" panose="02010600030101010101" pitchFamily="2" charset="-122"/>
            </a:endParaRPr>
          </a:p>
          <a:p>
            <a:pPr marL="0" indent="0">
              <a:lnSpc>
                <a:spcPct val="150000"/>
              </a:lnSpc>
              <a:buNone/>
            </a:pPr>
            <a:r>
              <a:rPr lang="en-US" altLang="zh-CN" sz="3200" b="1" dirty="0" smtClean="0">
                <a:latin typeface="宋体" panose="02010600030101010101" pitchFamily="2" charset="-122"/>
                <a:ea typeface="宋体" panose="02010600030101010101" pitchFamily="2" charset="-122"/>
              </a:rPr>
              <a:t>    1</a:t>
            </a:r>
            <a:r>
              <a:rPr lang="zh-CN" altLang="en-US" sz="3200" b="1" dirty="0">
                <a:latin typeface="宋体" panose="02010600030101010101" pitchFamily="2" charset="-122"/>
                <a:ea typeface="宋体" panose="02010600030101010101" pitchFamily="2" charset="-122"/>
              </a:rPr>
              <a:t>、平时成绩包括</a:t>
            </a:r>
            <a:r>
              <a:rPr lang="zh-CN" altLang="en-US" sz="3200" b="1" dirty="0" smtClean="0">
                <a:latin typeface="宋体" panose="02010600030101010101" pitchFamily="2" charset="-122"/>
                <a:ea typeface="宋体" panose="02010600030101010101" pitchFamily="2" charset="-122"/>
              </a:rPr>
              <a:t>：出勤、课堂提问、</a:t>
            </a:r>
            <a:r>
              <a:rPr lang="zh-CN" altLang="en-US" sz="3200" b="1" dirty="0">
                <a:latin typeface="宋体" panose="02010600030101010101" pitchFamily="2" charset="-122"/>
                <a:ea typeface="宋体" panose="02010600030101010101" pitchFamily="2" charset="-122"/>
              </a:rPr>
              <a:t>平时</a:t>
            </a:r>
            <a:r>
              <a:rPr lang="zh-CN" altLang="en-US" sz="3200" b="1" dirty="0" smtClean="0">
                <a:latin typeface="宋体" panose="02010600030101010101" pitchFamily="2" charset="-122"/>
                <a:ea typeface="宋体" panose="02010600030101010101" pitchFamily="2" charset="-122"/>
              </a:rPr>
              <a:t>作业等内容</a:t>
            </a:r>
            <a:endParaRPr lang="en-US" altLang="zh-CN" sz="3200" b="1" dirty="0" smtClean="0">
              <a:latin typeface="宋体" panose="02010600030101010101" pitchFamily="2" charset="-122"/>
              <a:ea typeface="宋体" panose="02010600030101010101" pitchFamily="2" charset="-122"/>
            </a:endParaRPr>
          </a:p>
          <a:p>
            <a:pPr marL="0" indent="0">
              <a:lnSpc>
                <a:spcPct val="150000"/>
              </a:lnSpc>
              <a:buNone/>
            </a:pPr>
            <a:r>
              <a:rPr lang="en-US" altLang="zh-CN" sz="3200" b="1" dirty="0">
                <a:latin typeface="宋体" panose="02010600030101010101" pitchFamily="2" charset="-122"/>
                <a:ea typeface="宋体" panose="02010600030101010101" pitchFamily="2" charset="-122"/>
              </a:rPr>
              <a:t> </a:t>
            </a:r>
            <a:r>
              <a:rPr lang="en-US" altLang="zh-CN" sz="3200" b="1" dirty="0" smtClean="0">
                <a:latin typeface="宋体" panose="02010600030101010101" pitchFamily="2" charset="-122"/>
                <a:ea typeface="宋体" panose="02010600030101010101" pitchFamily="2" charset="-122"/>
              </a:rPr>
              <a:t>   2</a:t>
            </a:r>
            <a:r>
              <a:rPr lang="zh-CN" altLang="en-US" sz="3200" b="1" dirty="0" smtClean="0">
                <a:latin typeface="宋体" panose="02010600030101010101" pitchFamily="2" charset="-122"/>
                <a:ea typeface="宋体" panose="02010600030101010101" pitchFamily="2" charset="-122"/>
              </a:rPr>
              <a:t>、论文成绩包括：课程论文的完成情况、质量等内容。</a:t>
            </a:r>
            <a:r>
              <a:rPr lang="zh-CN" altLang="en-US" sz="3200" b="1" dirty="0">
                <a:latin typeface="宋体" panose="02010600030101010101" pitchFamily="2" charset="-122"/>
                <a:ea typeface="宋体" panose="02010600030101010101" pitchFamily="2" charset="-122"/>
                <a:sym typeface="+mn-ea"/>
              </a:rPr>
              <a:t>应用本期所学内容</a:t>
            </a:r>
            <a:r>
              <a:rPr lang="zh-CN" altLang="en-US" sz="3200" b="1" dirty="0" smtClean="0">
                <a:latin typeface="宋体" panose="02010600030101010101" pitchFamily="2" charset="-122"/>
                <a:ea typeface="宋体" panose="02010600030101010101" pitchFamily="2" charset="-122"/>
                <a:sym typeface="+mn-ea"/>
              </a:rPr>
              <a:t>，自主选题，独立完成一款交互式软件的总体设计，提交完善的报告，期末进行真实性检测。</a:t>
            </a:r>
            <a:endParaRPr lang="en-US" altLang="zh-CN" sz="3200" b="1" dirty="0" smtClean="0">
              <a:latin typeface="宋体" panose="02010600030101010101" pitchFamily="2" charset="-122"/>
              <a:ea typeface="宋体" panose="02010600030101010101" pitchFamily="2" charset="-122"/>
            </a:endParaRPr>
          </a:p>
          <a:p>
            <a:pPr marL="0" indent="0">
              <a:lnSpc>
                <a:spcPct val="150000"/>
              </a:lnSpc>
              <a:buNone/>
            </a:pPr>
            <a:r>
              <a:rPr lang="en-US" altLang="zh-CN" sz="3200" b="1" dirty="0">
                <a:latin typeface="宋体" panose="02010600030101010101" pitchFamily="2" charset="-122"/>
                <a:ea typeface="宋体" panose="02010600030101010101" pitchFamily="2" charset="-122"/>
              </a:rPr>
              <a:t> </a:t>
            </a:r>
            <a:r>
              <a:rPr lang="en-US" altLang="zh-CN" sz="3200" b="1" dirty="0" smtClean="0">
                <a:latin typeface="宋体" panose="02010600030101010101" pitchFamily="2" charset="-122"/>
                <a:ea typeface="宋体" panose="02010600030101010101" pitchFamily="2" charset="-122"/>
              </a:rPr>
              <a:t>   3</a:t>
            </a:r>
            <a:r>
              <a:rPr lang="zh-CN" altLang="en-US" sz="3200" b="1" dirty="0" smtClean="0">
                <a:latin typeface="宋体" panose="02010600030101010101" pitchFamily="2" charset="-122"/>
                <a:ea typeface="宋体" panose="02010600030101010101" pitchFamily="2" charset="-122"/>
              </a:rPr>
              <a:t>、期末成绩：试卷考试。</a:t>
            </a:r>
            <a:endParaRPr lang="zh-CN" altLang="en-US" sz="3200"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0540" y="490662"/>
            <a:ext cx="10972800" cy="1143000"/>
          </a:xfrm>
        </p:spPr>
        <p:txBody>
          <a:bodyPr/>
          <a:lstStyle/>
          <a:p>
            <a:r>
              <a:rPr lang="zh-CN" altLang="en-US" b="1" dirty="0">
                <a:solidFill>
                  <a:schemeClr val="tx1"/>
                </a:solidFill>
              </a:rPr>
              <a:t>班级分组</a:t>
            </a:r>
            <a:endParaRPr lang="zh-CN" altLang="en-US" dirty="0">
              <a:solidFill>
                <a:schemeClr val="tx1"/>
              </a:solidFill>
            </a:endParaRPr>
          </a:p>
        </p:txBody>
      </p:sp>
      <p:sp>
        <p:nvSpPr>
          <p:cNvPr id="3" name="内容占位符 2"/>
          <p:cNvSpPr>
            <a:spLocks noGrp="1"/>
          </p:cNvSpPr>
          <p:nvPr>
            <p:ph idx="1"/>
          </p:nvPr>
        </p:nvSpPr>
        <p:spPr>
          <a:xfrm>
            <a:off x="862330" y="1628775"/>
            <a:ext cx="10607675" cy="4968240"/>
          </a:xfrm>
        </p:spPr>
        <p:txBody>
          <a:bodyPr>
            <a:noAutofit/>
          </a:bodyPr>
          <a:lstStyle/>
          <a:p>
            <a:pPr marL="0" indent="0">
              <a:lnSpc>
                <a:spcPct val="150000"/>
              </a:lnSpc>
              <a:buNone/>
            </a:pPr>
            <a:r>
              <a:rPr lang="en-US" altLang="zh-CN" sz="3200" b="1" dirty="0" smtClean="0">
                <a:latin typeface="宋体" panose="02010600030101010101" pitchFamily="2" charset="-122"/>
                <a:ea typeface="宋体" panose="02010600030101010101" pitchFamily="2" charset="-122"/>
              </a:rPr>
              <a:t>1</a:t>
            </a:r>
            <a:r>
              <a:rPr lang="zh-CN" altLang="en-US" sz="3200" b="1" dirty="0" smtClean="0">
                <a:latin typeface="宋体" panose="02010600030101010101" pitchFamily="2" charset="-122"/>
                <a:ea typeface="宋体" panose="02010600030101010101" pitchFamily="2" charset="-122"/>
              </a:rPr>
              <a:t>、</a:t>
            </a:r>
            <a:r>
              <a:rPr lang="en-US" altLang="zh-CN" sz="3200" b="1" dirty="0" smtClean="0">
                <a:latin typeface="宋体" panose="02010600030101010101" pitchFamily="2" charset="-122"/>
                <a:ea typeface="宋体" panose="02010600030101010101" pitchFamily="2" charset="-122"/>
              </a:rPr>
              <a:t>5</a:t>
            </a:r>
            <a:r>
              <a:rPr lang="zh-CN" sz="3200" b="1" dirty="0" smtClean="0">
                <a:latin typeface="宋体" panose="02010600030101010101" pitchFamily="2" charset="-122"/>
                <a:ea typeface="宋体" panose="02010600030101010101" pitchFamily="2" charset="-122"/>
              </a:rPr>
              <a:t>人一组，分工协作，根据分工情况和最终作业情况</a:t>
            </a:r>
            <a:r>
              <a:rPr lang="en-US" altLang="zh-CN" sz="3200" b="1" dirty="0" smtClean="0">
                <a:latin typeface="宋体" panose="02010600030101010101" pitchFamily="2" charset="-122"/>
                <a:ea typeface="宋体" panose="02010600030101010101" pitchFamily="2" charset="-122"/>
              </a:rPr>
              <a:t>    </a:t>
            </a:r>
            <a:r>
              <a:rPr lang="zh-CN" sz="3200" b="1" dirty="0" smtClean="0">
                <a:latin typeface="宋体" panose="02010600030101010101" pitchFamily="2" charset="-122"/>
                <a:ea typeface="宋体" panose="02010600030101010101" pitchFamily="2" charset="-122"/>
              </a:rPr>
              <a:t>给出个人分数。</a:t>
            </a:r>
            <a:endParaRPr lang="zh-CN" sz="3200" b="1" dirty="0" smtClean="0">
              <a:latin typeface="宋体" panose="02010600030101010101" pitchFamily="2" charset="-122"/>
              <a:ea typeface="宋体" panose="02010600030101010101" pitchFamily="2" charset="-122"/>
            </a:endParaRPr>
          </a:p>
          <a:p>
            <a:pPr marL="0" indent="0">
              <a:lnSpc>
                <a:spcPct val="150000"/>
              </a:lnSpc>
              <a:buNone/>
            </a:pPr>
            <a:r>
              <a:rPr lang="en-US" altLang="zh-CN" sz="3200" b="1" dirty="0" smtClean="0">
                <a:latin typeface="宋体" panose="02010600030101010101" pitchFamily="2" charset="-122"/>
                <a:ea typeface="宋体" panose="02010600030101010101" pitchFamily="2" charset="-122"/>
              </a:rPr>
              <a:t>2</a:t>
            </a:r>
            <a:r>
              <a:rPr lang="zh-CN" altLang="en-US" sz="3200" b="1" dirty="0" smtClean="0">
                <a:latin typeface="宋体" panose="02010600030101010101" pitchFamily="2" charset="-122"/>
                <a:ea typeface="宋体" panose="02010600030101010101" pitchFamily="2" charset="-122"/>
              </a:rPr>
              <a:t>、学习委员根据学生意见确定分组，给出分组名单。</a:t>
            </a:r>
            <a:endParaRPr lang="zh-CN" altLang="en-US" sz="3200" b="1" dirty="0" smtClean="0">
              <a:latin typeface="宋体" panose="02010600030101010101" pitchFamily="2" charset="-122"/>
              <a:ea typeface="宋体" panose="02010600030101010101" pitchFamily="2" charset="-122"/>
            </a:endParaRPr>
          </a:p>
          <a:p>
            <a:pPr marL="0" indent="0">
              <a:lnSpc>
                <a:spcPct val="150000"/>
              </a:lnSpc>
              <a:buNone/>
            </a:pPr>
            <a:r>
              <a:rPr lang="en-US" altLang="zh-CN" sz="3200" b="1" dirty="0" smtClean="0">
                <a:latin typeface="宋体" panose="02010600030101010101" pitchFamily="2" charset="-122"/>
                <a:ea typeface="宋体" panose="02010600030101010101" pitchFamily="2" charset="-122"/>
              </a:rPr>
              <a:t>3</a:t>
            </a:r>
            <a:r>
              <a:rPr lang="zh-CN" altLang="en-US" sz="3200" b="1" dirty="0" smtClean="0">
                <a:latin typeface="宋体" panose="02010600030101010101" pitchFamily="2" charset="-122"/>
                <a:ea typeface="宋体" panose="02010600030101010101" pitchFamily="2" charset="-122"/>
              </a:rPr>
              <a:t>、各小组根据学生情况进行分工，具体任务待后续课程进度后公布。</a:t>
            </a:r>
            <a:endParaRPr lang="zh-CN" altLang="en-US" sz="3200" b="1" dirty="0" smtClean="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1117600" y="30480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前       言</a:t>
            </a:r>
            <a:endParaRPr lang="zh-CN" altLang="en-US" b="1" dirty="0"/>
          </a:p>
        </p:txBody>
      </p:sp>
      <p:sp>
        <p:nvSpPr>
          <p:cNvPr id="149507" name="Rectangle 3"/>
          <p:cNvSpPr>
            <a:spLocks noGrp="1" noChangeArrowheads="1"/>
          </p:cNvSpPr>
          <p:nvPr>
            <p:ph type="body" idx="1"/>
          </p:nvPr>
        </p:nvSpPr>
        <p:spPr bwMode="auto">
          <a:xfrm>
            <a:off x="839416" y="1268760"/>
            <a:ext cx="10585176" cy="5373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zh-CN" altLang="en-US" sz="3200" b="1" dirty="0">
                <a:solidFill>
                  <a:schemeClr val="tx1"/>
                </a:solidFill>
                <a:latin typeface="楷体" panose="02010609060101010101" pitchFamily="49" charset="-122"/>
                <a:ea typeface="楷体" panose="02010609060101010101" pitchFamily="49" charset="-122"/>
              </a:rPr>
              <a:t>一</a:t>
            </a:r>
            <a:r>
              <a:rPr lang="zh-CN" altLang="en-US" sz="3200" b="1" dirty="0" smtClean="0">
                <a:solidFill>
                  <a:schemeClr val="tx1"/>
                </a:solidFill>
                <a:latin typeface="楷体" panose="02010609060101010101" pitchFamily="49" charset="-122"/>
                <a:ea typeface="楷体" panose="02010609060101010101" pitchFamily="49" charset="-122"/>
              </a:rPr>
              <a:t>、为什么</a:t>
            </a:r>
            <a:r>
              <a:rPr lang="zh-CN" altLang="en-US" sz="3200" b="1" dirty="0">
                <a:solidFill>
                  <a:schemeClr val="tx1"/>
                </a:solidFill>
                <a:latin typeface="楷体" panose="02010609060101010101" pitchFamily="49" charset="-122"/>
                <a:ea typeface="楷体" panose="02010609060101010101" pitchFamily="49" charset="-122"/>
              </a:rPr>
              <a:t>要学习人机交互的软件工程方法这门课程？</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二、主要学习</a:t>
            </a:r>
            <a:r>
              <a:rPr lang="zh-CN" altLang="en-US" sz="3200" b="1" dirty="0" smtClean="0">
                <a:latin typeface="楷体" panose="02010609060101010101" pitchFamily="49" charset="-122"/>
                <a:ea typeface="楷体" panose="02010609060101010101" pitchFamily="49" charset="-122"/>
              </a:rPr>
              <a:t>内容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三、学习本门课程所需的基础</a:t>
            </a:r>
            <a:r>
              <a:rPr lang="zh-CN" altLang="en-US" sz="3200" b="1" dirty="0" smtClean="0">
                <a:solidFill>
                  <a:schemeClr val="tx1"/>
                </a:solidFill>
                <a:latin typeface="楷体" panose="02010609060101010101" pitchFamily="49" charset="-122"/>
                <a:ea typeface="楷体" panose="02010609060101010101" pitchFamily="49" charset="-122"/>
              </a:rPr>
              <a:t>知识</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四、本课程的</a:t>
            </a:r>
            <a:r>
              <a:rPr lang="zh-CN" altLang="en-US" sz="3200" b="1" dirty="0" smtClean="0">
                <a:solidFill>
                  <a:schemeClr val="tx1"/>
                </a:solidFill>
                <a:latin typeface="楷体" panose="02010609060101010101" pitchFamily="49" charset="-122"/>
                <a:ea typeface="楷体" panose="02010609060101010101" pitchFamily="49" charset="-122"/>
              </a:rPr>
              <a:t>特点</a:t>
            </a:r>
            <a:endParaRPr lang="zh-CN" altLang="en-US"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a:solidFill>
                  <a:schemeClr val="tx1"/>
                </a:solidFill>
                <a:latin typeface="楷体" panose="02010609060101010101" pitchFamily="49" charset="-122"/>
                <a:ea typeface="楷体" panose="02010609060101010101" pitchFamily="49" charset="-122"/>
              </a:rPr>
              <a:t>五、学习本课程的方法与</a:t>
            </a:r>
            <a:r>
              <a:rPr lang="zh-CN" altLang="en-US" sz="3200" b="1" dirty="0" smtClean="0">
                <a:solidFill>
                  <a:schemeClr val="tx1"/>
                </a:solidFill>
                <a:latin typeface="楷体" panose="02010609060101010101" pitchFamily="49" charset="-122"/>
                <a:ea typeface="楷体" panose="02010609060101010101" pitchFamily="49" charset="-122"/>
              </a:rPr>
              <a:t>技巧</a:t>
            </a:r>
            <a:endParaRPr lang="zh-CN" altLang="en-US"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smtClean="0">
                <a:solidFill>
                  <a:schemeClr val="tx1"/>
                </a:solidFill>
                <a:latin typeface="楷体" panose="02010609060101010101" pitchFamily="49" charset="-122"/>
                <a:ea typeface="楷体" panose="02010609060101010101" pitchFamily="49" charset="-122"/>
              </a:rPr>
              <a:t>六</a:t>
            </a:r>
            <a:r>
              <a:rPr lang="zh-CN" altLang="en-US" sz="3200" b="1" dirty="0">
                <a:solidFill>
                  <a:schemeClr val="tx1"/>
                </a:solidFill>
                <a:latin typeface="楷体" panose="02010609060101010101" pitchFamily="49" charset="-122"/>
                <a:ea typeface="楷体" panose="02010609060101010101" pitchFamily="49" charset="-122"/>
              </a:rPr>
              <a:t>、学习本门课程的基本</a:t>
            </a:r>
            <a:r>
              <a:rPr lang="zh-CN" altLang="en-US" sz="3200" b="1" dirty="0" smtClean="0">
                <a:solidFill>
                  <a:schemeClr val="tx1"/>
                </a:solidFill>
                <a:latin typeface="楷体" panose="02010609060101010101" pitchFamily="49" charset="-122"/>
                <a:ea typeface="楷体" panose="02010609060101010101" pitchFamily="49" charset="-122"/>
              </a:rPr>
              <a:t>要求</a:t>
            </a:r>
            <a:endParaRPr lang="en-US" altLang="zh-CN" sz="3200" b="1" dirty="0">
              <a:solidFill>
                <a:schemeClr val="tx1"/>
              </a:solidFill>
              <a:latin typeface="楷体" panose="02010609060101010101" pitchFamily="49" charset="-122"/>
              <a:ea typeface="楷体" panose="02010609060101010101" pitchFamily="49" charset="-122"/>
            </a:endParaRPr>
          </a:p>
          <a:p>
            <a:pPr>
              <a:buFontTx/>
              <a:buNone/>
            </a:pPr>
            <a:r>
              <a:rPr lang="zh-CN" altLang="en-US" sz="3200" b="1" dirty="0" smtClean="0">
                <a:solidFill>
                  <a:schemeClr val="tx1"/>
                </a:solidFill>
                <a:latin typeface="楷体" panose="02010609060101010101" pitchFamily="49" charset="-122"/>
                <a:ea typeface="楷体" panose="02010609060101010101" pitchFamily="49" charset="-122"/>
              </a:rPr>
              <a:t>七、期终成绩评定法</a:t>
            </a:r>
            <a:endParaRPr lang="zh-CN" altLang="en-US" sz="3200" b="1" dirty="0" smtClean="0">
              <a:solidFill>
                <a:schemeClr val="tx1"/>
              </a:solidFill>
              <a:latin typeface="楷体" panose="02010609060101010101" pitchFamily="49" charset="-122"/>
              <a:ea typeface="楷体" panose="02010609060101010101" pitchFamily="49" charset="-122"/>
            </a:endParaRPr>
          </a:p>
          <a:p>
            <a:pPr>
              <a:buFontTx/>
              <a:buNone/>
            </a:pPr>
            <a:r>
              <a:rPr lang="zh-CN" altLang="en-US" sz="3200" b="1" dirty="0" smtClean="0">
                <a:solidFill>
                  <a:srgbClr val="FF0000"/>
                </a:solidFill>
                <a:latin typeface="楷体" panose="02010609060101010101" pitchFamily="49" charset="-122"/>
                <a:ea typeface="楷体" panose="02010609060101010101" pitchFamily="49" charset="-122"/>
              </a:rPr>
              <a:t>八</a:t>
            </a:r>
            <a:r>
              <a:rPr lang="zh-CN" altLang="en-US" sz="3200" b="1" dirty="0">
                <a:solidFill>
                  <a:srgbClr val="FF0000"/>
                </a:solidFill>
                <a:latin typeface="楷体" panose="02010609060101010101" pitchFamily="49" charset="-122"/>
                <a:ea typeface="楷体" panose="02010609060101010101" pitchFamily="49" charset="-122"/>
              </a:rPr>
              <a:t>、教材与参考</a:t>
            </a:r>
            <a:r>
              <a:rPr lang="zh-CN" altLang="en-US" sz="3200" b="1" dirty="0" smtClean="0">
                <a:solidFill>
                  <a:srgbClr val="FF0000"/>
                </a:solidFill>
                <a:latin typeface="楷体" panose="02010609060101010101" pitchFamily="49" charset="-122"/>
                <a:ea typeface="楷体" panose="02010609060101010101" pitchFamily="49" charset="-122"/>
              </a:rPr>
              <a:t>书目</a:t>
            </a:r>
            <a:r>
              <a:rPr lang="zh-CN" altLang="en-US" sz="3200" b="1" dirty="0" smtClean="0">
                <a:latin typeface="楷体" panose="02010609060101010101" pitchFamily="49" charset="-122"/>
                <a:ea typeface="楷体" panose="02010609060101010101" pitchFamily="49" charset="-122"/>
              </a:rPr>
              <a:t> </a:t>
            </a:r>
            <a:r>
              <a:rPr lang="zh-CN" altLang="en-US" sz="3600" b="1" dirty="0" smtClean="0">
                <a:latin typeface="楷体" panose="02010609060101010101" pitchFamily="49" charset="-122"/>
                <a:ea typeface="楷体" panose="02010609060101010101" pitchFamily="49" charset="-122"/>
              </a:rPr>
              <a:t>        </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bwMode="auto">
          <a:xfrm>
            <a:off x="6456045" y="2708910"/>
            <a:ext cx="5340985"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教材</a:t>
            </a:r>
            <a:endParaRPr lang="zh-CN" altLang="en-US" b="1" dirty="0"/>
          </a:p>
        </p:txBody>
      </p:sp>
      <p:pic>
        <p:nvPicPr>
          <p:cNvPr id="3" name="图片 2" descr="微信图片_20210906222618"/>
          <p:cNvPicPr>
            <a:picLocks noChangeAspect="1"/>
          </p:cNvPicPr>
          <p:nvPr/>
        </p:nvPicPr>
        <p:blipFill>
          <a:blip r:embed="rId1"/>
          <a:stretch>
            <a:fillRect/>
          </a:stretch>
        </p:blipFill>
        <p:spPr>
          <a:xfrm>
            <a:off x="4008120" y="203200"/>
            <a:ext cx="4093210" cy="5458460"/>
          </a:xfrm>
          <a:prstGeom prst="rect">
            <a:avLst/>
          </a:prstGeom>
        </p:spPr>
      </p:pic>
      <p:sp>
        <p:nvSpPr>
          <p:cNvPr id="4" name="Rectangle 3"/>
          <p:cNvSpPr>
            <a:spLocks noGrp="1" noChangeArrowheads="1"/>
          </p:cNvSpPr>
          <p:nvPr>
            <p:ph type="body" idx="1"/>
          </p:nvPr>
        </p:nvSpPr>
        <p:spPr bwMode="auto">
          <a:xfrm>
            <a:off x="1271270" y="5661660"/>
            <a:ext cx="9805670" cy="11271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en-US" altLang="zh-CN" sz="3000" b="1" dirty="0" smtClean="0">
                <a:latin typeface="宋体" panose="02010600030101010101" pitchFamily="2" charset="-122"/>
                <a:ea typeface="宋体" panose="02010600030101010101" pitchFamily="2" charset="-122"/>
              </a:rPr>
              <a:t>《</a:t>
            </a:r>
            <a:r>
              <a:rPr lang="zh-CN" altLang="en-US" sz="3000" b="1" dirty="0" smtClean="0">
                <a:latin typeface="宋体" panose="02010600030101010101" pitchFamily="2" charset="-122"/>
                <a:ea typeface="宋体" panose="02010600030101010101" pitchFamily="2" charset="-122"/>
              </a:rPr>
              <a:t>人机交互</a:t>
            </a:r>
            <a:r>
              <a:rPr lang="en-US" altLang="zh-CN" sz="3000" b="1" dirty="0" smtClean="0">
                <a:latin typeface="宋体" panose="02010600030101010101" pitchFamily="2" charset="-122"/>
                <a:ea typeface="宋体" panose="02010600030101010101" pitchFamily="2" charset="-122"/>
              </a:rPr>
              <a:t>-</a:t>
            </a:r>
            <a:r>
              <a:rPr lang="zh-CN" altLang="en-US" sz="3000" b="1" dirty="0" smtClean="0">
                <a:latin typeface="宋体" panose="02010600030101010101" pitchFamily="2" charset="-122"/>
                <a:ea typeface="宋体" panose="02010600030101010101" pitchFamily="2" charset="-122"/>
              </a:rPr>
              <a:t>软件工程视角</a:t>
            </a:r>
            <a:r>
              <a:rPr lang="en-US" altLang="zh-CN" sz="3000" b="1" dirty="0" smtClean="0">
                <a:latin typeface="宋体" panose="02010600030101010101" pitchFamily="2" charset="-122"/>
                <a:ea typeface="宋体" panose="02010600030101010101" pitchFamily="2" charset="-122"/>
              </a:rPr>
              <a:t>》</a:t>
            </a:r>
            <a:r>
              <a:rPr lang="zh-CN" altLang="en-US" sz="3000" b="1" dirty="0" smtClean="0">
                <a:latin typeface="宋体" panose="02010600030101010101" pitchFamily="2" charset="-122"/>
                <a:ea typeface="宋体" panose="02010600030101010101" pitchFamily="2" charset="-122"/>
              </a:rPr>
              <a:t>骆斌、冯桂焕著，机械工业出版社，</a:t>
            </a:r>
            <a:r>
              <a:rPr lang="en-US" altLang="zh-CN" sz="3000" b="1" dirty="0" smtClean="0">
                <a:latin typeface="宋体" panose="02010600030101010101" pitchFamily="2" charset="-122"/>
                <a:ea typeface="宋体" panose="02010600030101010101" pitchFamily="2" charset="-122"/>
              </a:rPr>
              <a:t>2013</a:t>
            </a:r>
            <a:r>
              <a:rPr lang="zh-CN" altLang="en-US" sz="3000" b="1" dirty="0" smtClean="0">
                <a:latin typeface="宋体" panose="02010600030101010101" pitchFamily="2" charset="-122"/>
                <a:ea typeface="宋体" panose="02010600030101010101" pitchFamily="2" charset="-122"/>
              </a:rPr>
              <a:t>年。</a:t>
            </a:r>
            <a:endParaRPr lang="zh-CN" altLang="en-US" sz="3000" b="1" dirty="0" smtClean="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bwMode="auto">
          <a:xfrm>
            <a:off x="818017" y="764704"/>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参考书目</a:t>
            </a:r>
            <a:endParaRPr lang="zh-CN" altLang="en-US" dirty="0"/>
          </a:p>
        </p:txBody>
      </p:sp>
      <p:sp>
        <p:nvSpPr>
          <p:cNvPr id="161795" name="Rectangle 3"/>
          <p:cNvSpPr>
            <a:spLocks noGrp="1" noChangeArrowheads="1"/>
          </p:cNvSpPr>
          <p:nvPr>
            <p:ph type="body" idx="1"/>
          </p:nvPr>
        </p:nvSpPr>
        <p:spPr bwMode="auto">
          <a:xfrm>
            <a:off x="276537" y="1844824"/>
            <a:ext cx="11887200" cy="471272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sz="3000" b="1" dirty="0">
                <a:latin typeface="宋体" panose="02010600030101010101" pitchFamily="2" charset="-122"/>
                <a:ea typeface="宋体" panose="02010600030101010101" pitchFamily="2" charset="-122"/>
              </a:rPr>
              <a:t>[1] 《人机交互技术：原理与应用》，孟祥旭，李学庆编著，清华大学出版社，2004年9月。</a:t>
            </a:r>
            <a:endParaRPr sz="3000" b="1" dirty="0">
              <a:latin typeface="宋体" panose="02010600030101010101" pitchFamily="2" charset="-122"/>
              <a:ea typeface="宋体" panose="02010600030101010101" pitchFamily="2" charset="-122"/>
            </a:endParaRPr>
          </a:p>
          <a:p>
            <a:pPr>
              <a:buFontTx/>
              <a:buNone/>
            </a:pPr>
            <a:r>
              <a:rPr sz="3000" b="1" dirty="0">
                <a:latin typeface="宋体" panose="02010600030101010101" pitchFamily="2" charset="-122"/>
                <a:ea typeface="宋体" panose="02010600030101010101" pitchFamily="2" charset="-122"/>
              </a:rPr>
              <a:t>[2]《Human-Computer Interaction》, Alan Dix等著，电子工业出版社，英文。</a:t>
            </a:r>
            <a:endParaRPr sz="3000" b="1" dirty="0">
              <a:latin typeface="宋体" panose="02010600030101010101" pitchFamily="2" charset="-122"/>
              <a:ea typeface="宋体" panose="02010600030101010101" pitchFamily="2" charset="-122"/>
            </a:endParaRPr>
          </a:p>
          <a:p>
            <a:pPr>
              <a:buFontTx/>
              <a:buNone/>
            </a:pPr>
            <a:r>
              <a:rPr sz="3000" b="1" dirty="0">
                <a:latin typeface="宋体" panose="02010600030101010101" pitchFamily="2" charset="-122"/>
                <a:ea typeface="宋体" panose="02010600030101010101" pitchFamily="2" charset="-122"/>
              </a:rPr>
              <a:t>[3]《人机界面设计》，李乐山主编，科学出版社，2004年。</a:t>
            </a:r>
            <a:endParaRPr sz="3000" b="1" dirty="0">
              <a:latin typeface="宋体" panose="02010600030101010101" pitchFamily="2" charset="-122"/>
              <a:ea typeface="宋体" panose="02010600030101010101" pitchFamily="2" charset="-122"/>
            </a:endParaRPr>
          </a:p>
          <a:p>
            <a:pPr>
              <a:buFontTx/>
              <a:buNone/>
            </a:pPr>
            <a:r>
              <a:rPr sz="3000" b="1" dirty="0">
                <a:latin typeface="宋体" panose="02010600030101010101" pitchFamily="2" charset="-122"/>
                <a:ea typeface="宋体" panose="02010600030101010101" pitchFamily="2" charset="-122"/>
              </a:rPr>
              <a:t>[4]《交互设计——超越人机交互》，Jennifer Preece等主编，电子工业出版社，2003年。</a:t>
            </a:r>
            <a:endParaRPr sz="3000" b="1" dirty="0">
              <a:latin typeface="宋体" panose="02010600030101010101" pitchFamily="2" charset="-122"/>
              <a:ea typeface="宋体" panose="02010600030101010101" pitchFamily="2" charset="-122"/>
            </a:endParaRPr>
          </a:p>
          <a:p>
            <a:pPr>
              <a:buFontTx/>
              <a:buNone/>
            </a:pPr>
            <a:r>
              <a:rPr sz="3000" b="1" dirty="0">
                <a:latin typeface="宋体" panose="02010600030101010101" pitchFamily="2" charset="-122"/>
                <a:ea typeface="宋体" panose="02010600030101010101" pitchFamily="2" charset="-122"/>
              </a:rPr>
              <a:t>[5]《人机交互和多通道用户界面》，董士海主编，清华大学出版社，2003年。</a:t>
            </a:r>
            <a:endParaRPr sz="3000" b="1" dirty="0">
              <a:latin typeface="宋体" panose="02010600030101010101" pitchFamily="2" charset="-122"/>
              <a:ea typeface="宋体" panose="02010600030101010101" pitchFamily="2" charset="-122"/>
            </a:endParaRPr>
          </a:p>
        </p:txBody>
      </p:sp>
      <p:sp>
        <p:nvSpPr>
          <p:cNvPr id="5" name="AutoShape 4">
            <a:hlinkClick r:id="" action="ppaction://hlinkshowjump?jump=endshow" highlightClick="1"/>
          </p:cNvPr>
          <p:cNvSpPr>
            <a:spLocks noChangeArrowheads="1"/>
          </p:cNvSpPr>
          <p:nvPr/>
        </p:nvSpPr>
        <p:spPr bwMode="auto">
          <a:xfrm>
            <a:off x="10400166" y="5877272"/>
            <a:ext cx="781051" cy="721420"/>
          </a:xfrm>
          <a:prstGeom prst="actionButtonEnd">
            <a:avLst/>
          </a:prstGeom>
          <a:solidFill>
            <a:srgbClr val="33CC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1117600" y="30480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前       言</a:t>
            </a:r>
            <a:endParaRPr lang="zh-CN" altLang="en-US" b="1" dirty="0"/>
          </a:p>
        </p:txBody>
      </p:sp>
      <p:sp>
        <p:nvSpPr>
          <p:cNvPr id="149507" name="Rectangle 3"/>
          <p:cNvSpPr>
            <a:spLocks noGrp="1" noChangeArrowheads="1"/>
          </p:cNvSpPr>
          <p:nvPr>
            <p:ph type="body" idx="1"/>
          </p:nvPr>
        </p:nvSpPr>
        <p:spPr bwMode="auto">
          <a:xfrm>
            <a:off x="839416" y="1268760"/>
            <a:ext cx="10585176" cy="5373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zh-CN" altLang="en-US" sz="3200" b="1" dirty="0">
                <a:latin typeface="楷体" panose="02010609060101010101" pitchFamily="49" charset="-122"/>
                <a:ea typeface="楷体" panose="02010609060101010101" pitchFamily="49" charset="-122"/>
              </a:rPr>
              <a:t>一</a:t>
            </a:r>
            <a:r>
              <a:rPr lang="zh-CN" altLang="en-US" sz="3200" b="1" dirty="0" smtClean="0">
                <a:latin typeface="楷体" panose="02010609060101010101" pitchFamily="49" charset="-122"/>
                <a:ea typeface="楷体" panose="02010609060101010101" pitchFamily="49" charset="-122"/>
              </a:rPr>
              <a:t>、为什么</a:t>
            </a:r>
            <a:r>
              <a:rPr lang="zh-CN" altLang="en-US" sz="3200" b="1" dirty="0">
                <a:latin typeface="楷体" panose="02010609060101010101" pitchFamily="49" charset="-122"/>
                <a:ea typeface="楷体" panose="02010609060101010101" pitchFamily="49" charset="-122"/>
              </a:rPr>
              <a:t>要学习人机交互的软件工程方法这门课程？</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二、主要学习</a:t>
            </a:r>
            <a:r>
              <a:rPr lang="zh-CN" altLang="en-US" sz="3200" b="1" dirty="0" smtClean="0">
                <a:latin typeface="楷体" panose="02010609060101010101" pitchFamily="49" charset="-122"/>
                <a:ea typeface="楷体" panose="02010609060101010101" pitchFamily="49" charset="-122"/>
              </a:rPr>
              <a:t>内容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三、学习本门课程所需的基础</a:t>
            </a:r>
            <a:r>
              <a:rPr lang="zh-CN" altLang="en-US" sz="3200" b="1" dirty="0" smtClean="0">
                <a:latin typeface="楷体" panose="02010609060101010101" pitchFamily="49" charset="-122"/>
                <a:ea typeface="楷体" panose="02010609060101010101" pitchFamily="49" charset="-122"/>
              </a:rPr>
              <a:t>知识</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四、本课程的</a:t>
            </a:r>
            <a:r>
              <a:rPr lang="zh-CN" altLang="en-US" sz="3200" b="1" dirty="0" smtClean="0">
                <a:latin typeface="楷体" panose="02010609060101010101" pitchFamily="49" charset="-122"/>
                <a:ea typeface="楷体" panose="02010609060101010101" pitchFamily="49" charset="-122"/>
              </a:rPr>
              <a:t>特点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五、学习本课程的方法与</a:t>
            </a:r>
            <a:r>
              <a:rPr lang="zh-CN" altLang="en-US" sz="3200" b="1" dirty="0" smtClean="0">
                <a:latin typeface="楷体" panose="02010609060101010101" pitchFamily="49" charset="-122"/>
                <a:ea typeface="楷体" panose="02010609060101010101" pitchFamily="49" charset="-122"/>
              </a:rPr>
              <a:t>技巧</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六</a:t>
            </a:r>
            <a:r>
              <a:rPr lang="zh-CN" altLang="en-US" sz="3200" b="1" dirty="0">
                <a:latin typeface="楷体" panose="02010609060101010101" pitchFamily="49" charset="-122"/>
                <a:ea typeface="楷体" panose="02010609060101010101" pitchFamily="49" charset="-122"/>
              </a:rPr>
              <a:t>、学习本门课程的基本</a:t>
            </a:r>
            <a:r>
              <a:rPr lang="zh-CN" altLang="en-US" sz="3200" b="1" dirty="0" smtClean="0">
                <a:latin typeface="楷体" panose="02010609060101010101" pitchFamily="49" charset="-122"/>
                <a:ea typeface="楷体" panose="02010609060101010101" pitchFamily="49" charset="-122"/>
              </a:rPr>
              <a:t>要求</a:t>
            </a:r>
            <a:endParaRPr lang="en-US" altLang="zh-CN" sz="3200" b="1" dirty="0">
              <a:solidFill>
                <a:schemeClr val="hlink"/>
              </a:solidFill>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七、期终成绩评定法</a:t>
            </a:r>
            <a:endParaRPr lang="zh-CN" altLang="en-US" sz="3200" b="1" dirty="0" smtClean="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八</a:t>
            </a:r>
            <a:r>
              <a:rPr lang="zh-CN" altLang="en-US" sz="3200" b="1" dirty="0">
                <a:latin typeface="楷体" panose="02010609060101010101" pitchFamily="49" charset="-122"/>
                <a:ea typeface="楷体" panose="02010609060101010101" pitchFamily="49" charset="-122"/>
              </a:rPr>
              <a:t>、教材与参考</a:t>
            </a:r>
            <a:r>
              <a:rPr lang="zh-CN" altLang="en-US" sz="3200" b="1" dirty="0" smtClean="0">
                <a:latin typeface="楷体" panose="02010609060101010101" pitchFamily="49" charset="-122"/>
                <a:ea typeface="楷体" panose="02010609060101010101" pitchFamily="49" charset="-122"/>
              </a:rPr>
              <a:t>书目 </a:t>
            </a:r>
            <a:r>
              <a:rPr lang="zh-CN" altLang="en-US" sz="3600" b="1" dirty="0" smtClean="0">
                <a:latin typeface="楷体" panose="02010609060101010101" pitchFamily="49" charset="-122"/>
                <a:ea typeface="楷体" panose="02010609060101010101" pitchFamily="49" charset="-122"/>
              </a:rPr>
              <a:t>        </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1117600" y="304800"/>
            <a:ext cx="103632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b="1" dirty="0"/>
              <a:t>前       言</a:t>
            </a:r>
            <a:endParaRPr lang="zh-CN" altLang="en-US" b="1" dirty="0"/>
          </a:p>
        </p:txBody>
      </p:sp>
      <p:sp>
        <p:nvSpPr>
          <p:cNvPr id="149507" name="Rectangle 3"/>
          <p:cNvSpPr>
            <a:spLocks noGrp="1" noChangeArrowheads="1"/>
          </p:cNvSpPr>
          <p:nvPr>
            <p:ph type="body" idx="1"/>
          </p:nvPr>
        </p:nvSpPr>
        <p:spPr bwMode="auto">
          <a:xfrm>
            <a:off x="839416" y="1268760"/>
            <a:ext cx="10585176" cy="537321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pPr>
              <a:buFontTx/>
              <a:buNone/>
            </a:pPr>
            <a:r>
              <a:rPr lang="zh-CN" altLang="en-US" sz="3200" b="1" dirty="0">
                <a:solidFill>
                  <a:srgbClr val="FF0000"/>
                </a:solidFill>
                <a:latin typeface="楷体" panose="02010609060101010101" pitchFamily="49" charset="-122"/>
                <a:ea typeface="楷体" panose="02010609060101010101" pitchFamily="49" charset="-122"/>
              </a:rPr>
              <a:t>一</a:t>
            </a:r>
            <a:r>
              <a:rPr lang="zh-CN" altLang="en-US" sz="3200" b="1" dirty="0" smtClean="0">
                <a:solidFill>
                  <a:srgbClr val="FF0000"/>
                </a:solidFill>
                <a:latin typeface="楷体" panose="02010609060101010101" pitchFamily="49" charset="-122"/>
                <a:ea typeface="楷体" panose="02010609060101010101" pitchFamily="49" charset="-122"/>
              </a:rPr>
              <a:t>、为什么</a:t>
            </a:r>
            <a:r>
              <a:rPr lang="zh-CN" altLang="en-US" sz="3200" b="1" dirty="0">
                <a:solidFill>
                  <a:srgbClr val="FF0000"/>
                </a:solidFill>
                <a:latin typeface="楷体" panose="02010609060101010101" pitchFamily="49" charset="-122"/>
                <a:ea typeface="楷体" panose="02010609060101010101" pitchFamily="49" charset="-122"/>
              </a:rPr>
              <a:t>要学习人机交互的软件工程方法这门课程？</a:t>
            </a:r>
            <a:endParaRPr lang="zh-CN" altLang="en-US" sz="3200" b="1" dirty="0">
              <a:solidFill>
                <a:srgbClr val="FF0000"/>
              </a:solidFill>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二、主要学习</a:t>
            </a:r>
            <a:r>
              <a:rPr lang="zh-CN" altLang="en-US" sz="3200" b="1" dirty="0" smtClean="0">
                <a:latin typeface="楷体" panose="02010609060101010101" pitchFamily="49" charset="-122"/>
                <a:ea typeface="楷体" panose="02010609060101010101" pitchFamily="49" charset="-122"/>
              </a:rPr>
              <a:t>内容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三、学习本门课程所需的基础</a:t>
            </a:r>
            <a:r>
              <a:rPr lang="zh-CN" altLang="en-US" sz="3200" b="1" dirty="0" smtClean="0">
                <a:latin typeface="楷体" panose="02010609060101010101" pitchFamily="49" charset="-122"/>
                <a:ea typeface="楷体" panose="02010609060101010101" pitchFamily="49" charset="-122"/>
              </a:rPr>
              <a:t>知识</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四、本课程的</a:t>
            </a:r>
            <a:r>
              <a:rPr lang="zh-CN" altLang="en-US" sz="3200" b="1" dirty="0" smtClean="0">
                <a:latin typeface="楷体" panose="02010609060101010101" pitchFamily="49" charset="-122"/>
                <a:ea typeface="楷体" panose="02010609060101010101" pitchFamily="49" charset="-122"/>
              </a:rPr>
              <a:t>特点</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a:latin typeface="楷体" panose="02010609060101010101" pitchFamily="49" charset="-122"/>
                <a:ea typeface="楷体" panose="02010609060101010101" pitchFamily="49" charset="-122"/>
              </a:rPr>
              <a:t>五、学习本课程的方法与</a:t>
            </a:r>
            <a:r>
              <a:rPr lang="zh-CN" altLang="en-US" sz="3200" b="1" dirty="0" smtClean="0">
                <a:latin typeface="楷体" panose="02010609060101010101" pitchFamily="49" charset="-122"/>
                <a:ea typeface="楷体" panose="02010609060101010101" pitchFamily="49" charset="-122"/>
              </a:rPr>
              <a:t>技巧</a:t>
            </a:r>
            <a:endParaRPr lang="zh-CN" altLang="en-US" sz="3200" b="1" dirty="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六</a:t>
            </a:r>
            <a:r>
              <a:rPr lang="zh-CN" altLang="en-US" sz="3200" b="1" dirty="0">
                <a:latin typeface="楷体" panose="02010609060101010101" pitchFamily="49" charset="-122"/>
                <a:ea typeface="楷体" panose="02010609060101010101" pitchFamily="49" charset="-122"/>
              </a:rPr>
              <a:t>、学习本门课程的基本</a:t>
            </a:r>
            <a:r>
              <a:rPr lang="zh-CN" altLang="en-US" sz="3200" b="1" dirty="0" smtClean="0">
                <a:latin typeface="楷体" panose="02010609060101010101" pitchFamily="49" charset="-122"/>
                <a:ea typeface="楷体" panose="02010609060101010101" pitchFamily="49" charset="-122"/>
              </a:rPr>
              <a:t>要求</a:t>
            </a:r>
            <a:endParaRPr lang="en-US" altLang="zh-CN" sz="3200" b="1" dirty="0">
              <a:solidFill>
                <a:schemeClr val="hlink"/>
              </a:solidFill>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七、期终成绩评定法</a:t>
            </a:r>
            <a:endParaRPr lang="zh-CN" altLang="en-US" sz="3200" b="1" dirty="0" smtClean="0">
              <a:latin typeface="楷体" panose="02010609060101010101" pitchFamily="49" charset="-122"/>
              <a:ea typeface="楷体" panose="02010609060101010101" pitchFamily="49" charset="-122"/>
            </a:endParaRPr>
          </a:p>
          <a:p>
            <a:pPr>
              <a:buFontTx/>
              <a:buNone/>
            </a:pPr>
            <a:r>
              <a:rPr lang="zh-CN" altLang="en-US" sz="3200" b="1" dirty="0" smtClean="0">
                <a:latin typeface="楷体" panose="02010609060101010101" pitchFamily="49" charset="-122"/>
                <a:ea typeface="楷体" panose="02010609060101010101" pitchFamily="49" charset="-122"/>
              </a:rPr>
              <a:t>八</a:t>
            </a:r>
            <a:r>
              <a:rPr lang="zh-CN" altLang="en-US" sz="3200" b="1" dirty="0">
                <a:latin typeface="楷体" panose="02010609060101010101" pitchFamily="49" charset="-122"/>
                <a:ea typeface="楷体" panose="02010609060101010101" pitchFamily="49" charset="-122"/>
              </a:rPr>
              <a:t>、教材与参考</a:t>
            </a:r>
            <a:r>
              <a:rPr lang="zh-CN" altLang="en-US" sz="3200" b="1" dirty="0" smtClean="0">
                <a:latin typeface="楷体" panose="02010609060101010101" pitchFamily="49" charset="-122"/>
                <a:ea typeface="楷体" panose="02010609060101010101" pitchFamily="49" charset="-122"/>
              </a:rPr>
              <a:t>书目 </a:t>
            </a:r>
            <a:r>
              <a:rPr lang="zh-CN" altLang="en-US" sz="3600" b="1" dirty="0" smtClean="0">
                <a:latin typeface="楷体" panose="02010609060101010101" pitchFamily="49" charset="-122"/>
                <a:ea typeface="楷体" panose="02010609060101010101" pitchFamily="49" charset="-122"/>
              </a:rPr>
              <a:t>        </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bwMode="auto">
          <a:xfrm>
            <a:off x="3358431" y="304800"/>
            <a:ext cx="8785944" cy="609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fontScale="90000"/>
          </a:bodyPr>
          <a:lstStyle/>
          <a:p>
            <a:r>
              <a:rPr lang="zh-CN" altLang="en-US" sz="3600" b="1" dirty="0">
                <a:solidFill>
                  <a:srgbClr val="FF0000"/>
                </a:solidFill>
              </a:rPr>
              <a:t>为什么要学习人机交互的软件工程方法这门课程？</a:t>
            </a:r>
            <a:endParaRPr lang="zh-CN" altLang="en-US" sz="3600" dirty="0">
              <a:solidFill>
                <a:srgbClr val="FF0000"/>
              </a:solidFill>
            </a:endParaRPr>
          </a:p>
        </p:txBody>
      </p:sp>
      <p:sp>
        <p:nvSpPr>
          <p:cNvPr id="152579" name="Rectangle 3"/>
          <p:cNvSpPr>
            <a:spLocks noGrp="1" noChangeArrowheads="1"/>
          </p:cNvSpPr>
          <p:nvPr>
            <p:ph type="body" idx="1"/>
          </p:nvPr>
        </p:nvSpPr>
        <p:spPr bwMode="auto">
          <a:xfrm>
            <a:off x="119589" y="995045"/>
            <a:ext cx="11594256" cy="5791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5720" rIns="46800" bIns="45720" numCol="1" anchor="t" anchorCtr="0" compatLnSpc="1">
            <a:noAutofit/>
          </a:bodyPr>
          <a:lstStyle/>
          <a:p>
            <a:pPr>
              <a:lnSpc>
                <a:spcPct val="90000"/>
              </a:lnSpc>
              <a:buFontTx/>
              <a:buNone/>
            </a:pPr>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计算机最初出现的时候使用起来非常复杂，只能由</a:t>
            </a:r>
            <a:r>
              <a:rPr lang="zh-CN" altLang="en-US" sz="2800" b="1" dirty="0">
                <a:solidFill>
                  <a:srgbClr val="FF0000"/>
                </a:solidFill>
                <a:latin typeface="宋体" panose="02010600030101010101" pitchFamily="2" charset="-122"/>
                <a:ea typeface="宋体" panose="02010600030101010101" pitchFamily="2" charset="-122"/>
              </a:rPr>
              <a:t>专门的操作员</a:t>
            </a:r>
            <a:r>
              <a:rPr lang="zh-CN" altLang="en-US" sz="2800" b="1" dirty="0">
                <a:latin typeface="宋体" panose="02010600030101010101" pitchFamily="2" charset="-122"/>
                <a:ea typeface="宋体" panose="02010600030101010101" pitchFamily="2" charset="-122"/>
              </a:rPr>
              <a:t>进行操作。</a:t>
            </a:r>
            <a:endParaRPr lang="zh-CN" altLang="en-US" sz="2800" b="1" dirty="0">
              <a:latin typeface="宋体" panose="02010600030101010101" pitchFamily="2" charset="-122"/>
              <a:ea typeface="宋体" panose="02010600030101010101" pitchFamily="2" charset="-122"/>
            </a:endParaRPr>
          </a:p>
          <a:p>
            <a:pPr>
              <a:lnSpc>
                <a:spcPct val="90000"/>
              </a:lnSpc>
              <a:buFontTx/>
              <a:buNone/>
            </a:pPr>
            <a:endParaRPr lang="zh-CN" altLang="en-US" sz="2800" b="1" dirty="0">
              <a:latin typeface="宋体" panose="02010600030101010101" pitchFamily="2" charset="-122"/>
              <a:ea typeface="宋体" panose="02010600030101010101" pitchFamily="2" charset="-122"/>
            </a:endParaRPr>
          </a:p>
          <a:p>
            <a:pPr>
              <a:lnSpc>
                <a:spcPct val="90000"/>
              </a:lnSpc>
              <a:buFontTx/>
              <a:buNone/>
            </a:pPr>
            <a:endParaRPr lang="zh-CN" altLang="en-US" sz="2800" b="1" dirty="0">
              <a:latin typeface="宋体" panose="02010600030101010101" pitchFamily="2" charset="-122"/>
              <a:ea typeface="宋体" panose="02010600030101010101" pitchFamily="2" charset="-122"/>
            </a:endParaRPr>
          </a:p>
          <a:p>
            <a:pPr>
              <a:lnSpc>
                <a:spcPct val="90000"/>
              </a:lnSpc>
              <a:buFontTx/>
              <a:buNone/>
            </a:pPr>
            <a:endParaRPr lang="zh-CN" altLang="en-US" sz="2800" b="1" dirty="0">
              <a:latin typeface="宋体" panose="02010600030101010101" pitchFamily="2" charset="-122"/>
              <a:ea typeface="宋体" panose="02010600030101010101" pitchFamily="2" charset="-122"/>
            </a:endParaRPr>
          </a:p>
          <a:p>
            <a:pPr>
              <a:lnSpc>
                <a:spcPct val="90000"/>
              </a:lnSpc>
              <a:buFontTx/>
              <a:buNone/>
            </a:pPr>
            <a:endParaRPr lang="zh-CN" altLang="en-US" sz="2800" b="1" dirty="0">
              <a:latin typeface="宋体" panose="02010600030101010101" pitchFamily="2" charset="-122"/>
              <a:ea typeface="宋体" panose="02010600030101010101" pitchFamily="2" charset="-122"/>
            </a:endParaRPr>
          </a:p>
          <a:p>
            <a:pPr>
              <a:lnSpc>
                <a:spcPct val="90000"/>
              </a:lnSpc>
              <a:buFontTx/>
              <a:buNone/>
            </a:pPr>
            <a:endParaRPr lang="zh-CN" altLang="en-US" sz="2800" b="1" dirty="0">
              <a:latin typeface="宋体" panose="02010600030101010101" pitchFamily="2" charset="-122"/>
              <a:ea typeface="宋体" panose="02010600030101010101" pitchFamily="2" charset="-122"/>
            </a:endParaRPr>
          </a:p>
          <a:p>
            <a:pPr>
              <a:lnSpc>
                <a:spcPct val="90000"/>
              </a:lnSpc>
              <a:buFontTx/>
              <a:buNone/>
            </a:pPr>
            <a:endParaRPr lang="zh-CN" altLang="en-US" sz="2800" b="1" dirty="0">
              <a:latin typeface="宋体" panose="02010600030101010101" pitchFamily="2" charset="-122"/>
              <a:ea typeface="宋体" panose="02010600030101010101" pitchFamily="2" charset="-122"/>
            </a:endParaRPr>
          </a:p>
          <a:p>
            <a:pPr fontAlgn="auto">
              <a:lnSpc>
                <a:spcPct val="90000"/>
              </a:lnSpc>
              <a:spcBef>
                <a:spcPts val="0"/>
              </a:spcBef>
              <a:buFontTx/>
              <a:buNone/>
            </a:pPr>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随着计算机软硬件技术的不断发展以及分时系统的出现，使得程序员等专业人员也能够操作计算机，并能</a:t>
            </a:r>
            <a:r>
              <a:rPr lang="zh-CN" altLang="en-US" sz="2800" b="1" dirty="0">
                <a:solidFill>
                  <a:srgbClr val="FF0000"/>
                </a:solidFill>
                <a:latin typeface="宋体" panose="02010600030101010101" pitchFamily="2" charset="-122"/>
                <a:ea typeface="宋体" panose="02010600030101010101" pitchFamily="2" charset="-122"/>
              </a:rPr>
              <a:t>与计算机进行直接交互</a:t>
            </a:r>
            <a:r>
              <a:rPr lang="zh-CN" altLang="en-US"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a:p>
            <a:pPr fontAlgn="auto">
              <a:lnSpc>
                <a:spcPct val="90000"/>
              </a:lnSpc>
              <a:spcBef>
                <a:spcPts val="0"/>
              </a:spcBef>
              <a:buFontTx/>
              <a:buNone/>
            </a:pPr>
            <a:r>
              <a:rPr lang="zh-CN" altLang="en-US" sz="2800" b="1" dirty="0">
                <a:latin typeface="宋体" panose="02010600030101010101" pitchFamily="2" charset="-122"/>
                <a:ea typeface="宋体" panose="02010600030101010101" pitchFamily="2" charset="-122"/>
              </a:rPr>
              <a:t> </a:t>
            </a:r>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今天，计算机已经从传统的大型、昂贵且只被少数专业人员使用的机器逐渐转换为小型、廉价、易于使用的机器，并逐渐</a:t>
            </a:r>
            <a:r>
              <a:rPr lang="zh-CN" altLang="en-US" sz="2800" b="1" dirty="0">
                <a:solidFill>
                  <a:srgbClr val="FF0000"/>
                </a:solidFill>
                <a:latin typeface="宋体" panose="02010600030101010101" pitchFamily="2" charset="-122"/>
                <a:ea typeface="宋体" panose="02010600030101010101" pitchFamily="2" charset="-122"/>
              </a:rPr>
              <a:t>融入人类生活</a:t>
            </a:r>
            <a:r>
              <a:rPr lang="zh-CN" altLang="en-US" sz="2800" b="1" dirty="0">
                <a:latin typeface="宋体" panose="02010600030101010101" pitchFamily="2" charset="-122"/>
                <a:ea typeface="宋体" panose="02010600030101010101" pitchFamily="2" charset="-122"/>
              </a:rPr>
              <a:t>的方方面面。</a:t>
            </a:r>
            <a:endParaRPr lang="zh-CN" altLang="en-US" sz="2800" b="1" dirty="0">
              <a:latin typeface="宋体" panose="02010600030101010101" pitchFamily="2" charset="-122"/>
              <a:ea typeface="宋体" panose="02010600030101010101" pitchFamily="2" charset="-122"/>
            </a:endParaRPr>
          </a:p>
        </p:txBody>
      </p:sp>
      <p:pic>
        <p:nvPicPr>
          <p:cNvPr id="2" name="图片 1" descr="562c11dfa9ec8a13b6552b19fb03918fa1ecc0f8"/>
          <p:cNvPicPr>
            <a:picLocks noChangeAspect="1"/>
          </p:cNvPicPr>
          <p:nvPr/>
        </p:nvPicPr>
        <p:blipFill>
          <a:blip r:embed="rId1"/>
          <a:stretch>
            <a:fillRect/>
          </a:stretch>
        </p:blipFill>
        <p:spPr>
          <a:xfrm>
            <a:off x="3415030" y="1419860"/>
            <a:ext cx="5232400" cy="316547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wipe(up)">
                                      <p:cBhvr>
                                        <p:cTn id="7" dur="500"/>
                                        <p:tgtEl>
                                          <p:spTgt spid="152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52579">
                                            <p:txEl>
                                              <p:pRg st="7" end="7"/>
                                            </p:txEl>
                                          </p:spTgt>
                                        </p:tgtEl>
                                        <p:attrNameLst>
                                          <p:attrName>style.visibility</p:attrName>
                                        </p:attrNameLst>
                                      </p:cBhvr>
                                      <p:to>
                                        <p:strVal val="visible"/>
                                      </p:to>
                                    </p:set>
                                    <p:animEffect transition="in" filter="wipe(up)">
                                      <p:cBhvr>
                                        <p:cTn id="16" dur="500"/>
                                        <p:tgtEl>
                                          <p:spTgt spid="152579">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2579">
                                            <p:txEl>
                                              <p:pRg st="8" end="8"/>
                                            </p:txEl>
                                          </p:spTgt>
                                        </p:tgtEl>
                                        <p:attrNameLst>
                                          <p:attrName>style.visibility</p:attrName>
                                        </p:attrNameLst>
                                      </p:cBhvr>
                                      <p:to>
                                        <p:strVal val="visible"/>
                                      </p:to>
                                    </p:set>
                                    <p:animEffect transition="in" filter="wipe(up)">
                                      <p:cBhvr>
                                        <p:cTn id="21" dur="500"/>
                                        <p:tgtEl>
                                          <p:spTgt spid="152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autoUpdateAnimBg="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9" name="Rectangle 3"/>
          <p:cNvSpPr>
            <a:spLocks noGrp="1" noChangeArrowheads="1"/>
          </p:cNvSpPr>
          <p:nvPr>
            <p:ph type="body" idx="1"/>
          </p:nvPr>
        </p:nvSpPr>
        <p:spPr bwMode="auto">
          <a:xfrm>
            <a:off x="191344" y="1066800"/>
            <a:ext cx="11594256" cy="5791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5720" rIns="46800" bIns="45720" numCol="1" anchor="t" anchorCtr="0" compatLnSpc="1">
            <a:noAutofit/>
          </a:bodyPr>
          <a:lstStyle/>
          <a:p>
            <a:pPr>
              <a:lnSpc>
                <a:spcPct val="90000"/>
              </a:lnSpc>
              <a:buFontTx/>
              <a:buNone/>
            </a:pPr>
            <a:r>
              <a:rPr lang="en-US" altLang="zh-CN" sz="2800" b="1" dirty="0">
                <a:latin typeface="宋体" panose="02010600030101010101" pitchFamily="2" charset="-122"/>
                <a:ea typeface="宋体" panose="02010600030101010101" pitchFamily="2" charset="-122"/>
              </a:rPr>
              <a:t>      </a:t>
            </a:r>
            <a:endParaRPr lang="zh-CN" altLang="en-US" sz="2800" b="1" dirty="0">
              <a:latin typeface="宋体" panose="02010600030101010101" pitchFamily="2" charset="-122"/>
              <a:ea typeface="宋体" panose="02010600030101010101" pitchFamily="2" charset="-122"/>
            </a:endParaRPr>
          </a:p>
        </p:txBody>
      </p:sp>
      <p:sp>
        <p:nvSpPr>
          <p:cNvPr id="2" name="矩形 1"/>
          <p:cNvSpPr/>
          <p:nvPr/>
        </p:nvSpPr>
        <p:spPr>
          <a:xfrm>
            <a:off x="335360" y="1052736"/>
            <a:ext cx="11593288" cy="5692775"/>
          </a:xfrm>
          <a:prstGeom prst="rect">
            <a:avLst/>
          </a:prstGeom>
        </p:spPr>
        <p:txBody>
          <a:bodyPr wrap="square">
            <a:spAutoFit/>
          </a:bodyPr>
          <a:lstStyle/>
          <a:p>
            <a:r>
              <a:rPr lang="zh-CN" altLang="en-US" sz="2800" b="1" dirty="0" smtClean="0">
                <a:latin typeface="宋体" panose="02010600030101010101" pitchFamily="2" charset="-122"/>
                <a:ea typeface="宋体" panose="02010600030101010101" pitchFamily="2" charset="-122"/>
              </a:rPr>
              <a:t>    计算机使用范围的扩大意味着</a:t>
            </a:r>
            <a:r>
              <a:rPr lang="zh-CN" altLang="en-US" sz="2800" b="1" dirty="0" smtClean="0">
                <a:solidFill>
                  <a:schemeClr val="tx1"/>
                </a:solidFill>
                <a:latin typeface="宋体" panose="02010600030101010101" pitchFamily="2" charset="-122"/>
                <a:ea typeface="宋体" panose="02010600030101010101" pitchFamily="2" charset="-122"/>
              </a:rPr>
              <a:t>不具备专业计算机应用技能的</a:t>
            </a:r>
            <a:r>
              <a:rPr lang="zh-CN" altLang="en-US" sz="2800" b="1" dirty="0" smtClean="0">
                <a:solidFill>
                  <a:srgbClr val="FF0000"/>
                </a:solidFill>
                <a:latin typeface="宋体" panose="02010600030101010101" pitchFamily="2" charset="-122"/>
                <a:ea typeface="宋体" panose="02010600030101010101" pitchFamily="2" charset="-122"/>
              </a:rPr>
              <a:t>用户会越来越多</a:t>
            </a:r>
            <a:r>
              <a:rPr lang="zh-CN" altLang="en-US" sz="2800" b="1" dirty="0" smtClean="0">
                <a:latin typeface="宋体" panose="02010600030101010101" pitchFamily="2" charset="-122"/>
                <a:ea typeface="宋体" panose="02010600030101010101" pitchFamily="2" charset="-122"/>
              </a:rPr>
              <a:t>，因此人们</a:t>
            </a:r>
            <a:r>
              <a:rPr lang="zh-CN" altLang="en-US" sz="2800" b="1" dirty="0" smtClean="0">
                <a:solidFill>
                  <a:srgbClr val="FF0000"/>
                </a:solidFill>
                <a:latin typeface="宋体" panose="02010600030101010101" pitchFamily="2" charset="-122"/>
                <a:ea typeface="宋体" panose="02010600030101010101" pitchFamily="2" charset="-122"/>
              </a:rPr>
              <a:t>对计算机软件的要求会越来越高。</a:t>
            </a:r>
            <a:r>
              <a:rPr lang="zh-CN" altLang="en-US" sz="2800" b="1" dirty="0" smtClean="0">
                <a:solidFill>
                  <a:schemeClr val="tx1"/>
                </a:solidFill>
                <a:latin typeface="宋体" panose="02010600030101010101" pitchFamily="2" charset="-122"/>
                <a:ea typeface="宋体" panose="02010600030101010101" pitchFamily="2" charset="-122"/>
              </a:rPr>
              <a:t>软件不但要稳定可靠，而且还应该易学好用，</a:t>
            </a:r>
            <a:r>
              <a:rPr lang="zh-CN" altLang="en-US" sz="2800" b="1" dirty="0" smtClean="0">
                <a:solidFill>
                  <a:srgbClr val="FF0000"/>
                </a:solidFill>
                <a:latin typeface="宋体" panose="02010600030101010101" pitchFamily="2" charset="-122"/>
                <a:ea typeface="宋体" panose="02010600030101010101" pitchFamily="2" charset="-122"/>
              </a:rPr>
              <a:t>交互性能的好坏日益成为衡量软件设计优劣的关键</a:t>
            </a:r>
            <a:r>
              <a:rPr lang="zh-CN" altLang="en-US" sz="2800" b="1" dirty="0" smtClean="0">
                <a:solidFill>
                  <a:schemeClr val="tx1"/>
                </a:solidFill>
                <a:latin typeface="宋体" panose="02010600030101010101" pitchFamily="2" charset="-122"/>
                <a:ea typeface="宋体" panose="02010600030101010101" pitchFamily="2" charset="-122"/>
              </a:rPr>
              <a:t>。</a:t>
            </a:r>
            <a:endParaRPr lang="zh-CN" altLang="en-US" sz="2800" b="1" dirty="0" smtClean="0">
              <a:solidFill>
                <a:schemeClr val="tx1"/>
              </a:solidFill>
              <a:latin typeface="宋体" panose="02010600030101010101" pitchFamily="2" charset="-122"/>
              <a:ea typeface="宋体" panose="02010600030101010101" pitchFamily="2" charset="-122"/>
            </a:endParaRPr>
          </a:p>
          <a:p>
            <a:r>
              <a:rPr lang="zh-CN" altLang="en-US" sz="2800" b="1" dirty="0" smtClean="0">
                <a:solidFill>
                  <a:schemeClr val="tx1"/>
                </a:solidFill>
                <a:latin typeface="宋体" panose="02010600030101010101" pitchFamily="2" charset="-122"/>
                <a:ea typeface="宋体" panose="02010600030101010101" pitchFamily="2" charset="-122"/>
              </a:rPr>
              <a:t> </a:t>
            </a:r>
            <a:r>
              <a:rPr lang="en-US" altLang="zh-CN" sz="2800" b="1" dirty="0" smtClean="0">
                <a:solidFill>
                  <a:schemeClr val="tx1"/>
                </a:solidFill>
                <a:latin typeface="宋体" panose="02010600030101010101" pitchFamily="2" charset="-122"/>
                <a:ea typeface="宋体" panose="02010600030101010101" pitchFamily="2" charset="-122"/>
              </a:rPr>
              <a:t>   </a:t>
            </a:r>
            <a:r>
              <a:rPr lang="zh-CN" altLang="en-US" sz="2800" b="1" dirty="0" smtClean="0">
                <a:solidFill>
                  <a:schemeClr val="tx1"/>
                </a:solidFill>
                <a:latin typeface="宋体" panose="02010600030101010101" pitchFamily="2" charset="-122"/>
                <a:ea typeface="宋体" panose="02010600030101010101" pitchFamily="2" charset="-122"/>
              </a:rPr>
              <a:t>交互式产品借助计算机系统来完成特定任务，而软件是计算机系统得以正确运行的灵魂和基础。本门课程将从有别于一般软件工程的角度来分析交互式软件的设计问题。即从</a:t>
            </a:r>
            <a:r>
              <a:rPr lang="zh-CN" altLang="en-US" sz="2800" b="1" dirty="0" smtClean="0">
                <a:solidFill>
                  <a:srgbClr val="FF0000"/>
                </a:solidFill>
                <a:latin typeface="宋体" panose="02010600030101010101" pitchFamily="2" charset="-122"/>
                <a:ea typeface="宋体" panose="02010600030101010101" pitchFamily="2" charset="-122"/>
              </a:rPr>
              <a:t>以用户为中心</a:t>
            </a:r>
            <a:r>
              <a:rPr lang="zh-CN" altLang="en-US" sz="2800" b="1" dirty="0" smtClean="0">
                <a:solidFill>
                  <a:schemeClr val="tx1"/>
                </a:solidFill>
                <a:latin typeface="宋体" panose="02010600030101010101" pitchFamily="2" charset="-122"/>
                <a:ea typeface="宋体" panose="02010600030101010101" pitchFamily="2" charset="-122"/>
              </a:rPr>
              <a:t>的角度来分析交互式软件的设计问题。</a:t>
            </a:r>
            <a:endParaRPr lang="zh-CN" altLang="en-US" sz="2800" b="1" dirty="0" smtClean="0">
              <a:solidFill>
                <a:schemeClr val="tx1"/>
              </a:solidFill>
              <a:latin typeface="宋体" panose="02010600030101010101" pitchFamily="2" charset="-122"/>
              <a:ea typeface="宋体" panose="02010600030101010101" pitchFamily="2" charset="-122"/>
            </a:endParaRPr>
          </a:p>
          <a:p>
            <a:r>
              <a:rPr lang="zh-CN" altLang="en-US" sz="2800" b="1" dirty="0" smtClean="0">
                <a:solidFill>
                  <a:schemeClr val="tx1"/>
                </a:solidFill>
                <a:latin typeface="宋体" panose="02010600030101010101" pitchFamily="2" charset="-122"/>
                <a:ea typeface="宋体" panose="02010600030101010101" pitchFamily="2" charset="-122"/>
              </a:rPr>
              <a:t> </a:t>
            </a:r>
            <a:r>
              <a:rPr lang="en-US" altLang="zh-CN" sz="2800" b="1" dirty="0" smtClean="0">
                <a:solidFill>
                  <a:schemeClr val="tx1"/>
                </a:solidFill>
                <a:latin typeface="宋体" panose="02010600030101010101" pitchFamily="2" charset="-122"/>
                <a:ea typeface="宋体" panose="02010600030101010101" pitchFamily="2" charset="-122"/>
              </a:rPr>
              <a:t>   </a:t>
            </a:r>
            <a:r>
              <a:rPr lang="zh-CN" altLang="en-US" sz="2800" b="1" dirty="0" smtClean="0">
                <a:solidFill>
                  <a:schemeClr val="tx1"/>
                </a:solidFill>
                <a:latin typeface="宋体" panose="02010600030101010101" pitchFamily="2" charset="-122"/>
                <a:ea typeface="宋体" panose="02010600030101010101" pitchFamily="2" charset="-122"/>
              </a:rPr>
              <a:t>以用户为中心需要掌握一系列专业知识：</a:t>
            </a:r>
            <a:r>
              <a:rPr lang="zh-CN" altLang="en-US" sz="2800" b="1" dirty="0" smtClean="0">
                <a:solidFill>
                  <a:srgbClr val="FF0000"/>
                </a:solidFill>
                <a:latin typeface="宋体" panose="02010600030101010101" pitchFamily="2" charset="-122"/>
                <a:ea typeface="宋体" panose="02010600030101010101" pitchFamily="2" charset="-122"/>
              </a:rPr>
              <a:t>心理学和认知科学</a:t>
            </a:r>
            <a:r>
              <a:rPr lang="zh-CN" altLang="en-US" sz="2800" b="1" dirty="0" smtClean="0">
                <a:solidFill>
                  <a:schemeClr val="tx1"/>
                </a:solidFill>
                <a:latin typeface="宋体" panose="02010600030101010101" pitchFamily="2" charset="-122"/>
                <a:ea typeface="宋体" panose="02010600030101010101" pitchFamily="2" charset="-122"/>
              </a:rPr>
              <a:t>帮助设计人员了解用户在感知和问题求解方面的能力；</a:t>
            </a:r>
            <a:r>
              <a:rPr lang="zh-CN" altLang="en-US" sz="2800" b="1" dirty="0" smtClean="0">
                <a:solidFill>
                  <a:srgbClr val="FF0000"/>
                </a:solidFill>
                <a:latin typeface="宋体" panose="02010600030101010101" pitchFamily="2" charset="-122"/>
                <a:ea typeface="宋体" panose="02010600030101010101" pitchFamily="2" charset="-122"/>
              </a:rPr>
              <a:t>人机工程学</a:t>
            </a:r>
            <a:r>
              <a:rPr lang="zh-CN" altLang="en-US" sz="2800" b="1" dirty="0" smtClean="0">
                <a:solidFill>
                  <a:schemeClr val="tx1"/>
                </a:solidFill>
                <a:latin typeface="宋体" panose="02010600030101010101" pitchFamily="2" charset="-122"/>
                <a:ea typeface="宋体" panose="02010600030101010101" pitchFamily="2" charset="-122"/>
              </a:rPr>
              <a:t>帮助了解用户的身体机能；</a:t>
            </a:r>
            <a:r>
              <a:rPr lang="zh-CN" altLang="en-US" sz="2800" b="1" dirty="0" smtClean="0">
                <a:solidFill>
                  <a:srgbClr val="FF0000"/>
                </a:solidFill>
                <a:latin typeface="宋体" panose="02010600030101010101" pitchFamily="2" charset="-122"/>
                <a:ea typeface="宋体" panose="02010600030101010101" pitchFamily="2" charset="-122"/>
              </a:rPr>
              <a:t>社会科学</a:t>
            </a:r>
            <a:r>
              <a:rPr lang="zh-CN" altLang="en-US" sz="2800" b="1" dirty="0" smtClean="0">
                <a:solidFill>
                  <a:schemeClr val="tx1"/>
                </a:solidFill>
                <a:latin typeface="宋体" panose="02010600030101010101" pitchFamily="2" charset="-122"/>
                <a:ea typeface="宋体" panose="02010600030101010101" pitchFamily="2" charset="-122"/>
              </a:rPr>
              <a:t>用于揭示实际生活中人与人之前的互动情况；计科是其必要的交互实现技术；</a:t>
            </a:r>
            <a:r>
              <a:rPr lang="zh-CN" altLang="en-US" sz="2800" b="1" dirty="0" smtClean="0">
                <a:solidFill>
                  <a:srgbClr val="FF0000"/>
                </a:solidFill>
                <a:latin typeface="宋体" panose="02010600030101010101" pitchFamily="2" charset="-122"/>
                <a:ea typeface="宋体" panose="02010600030101010101" pitchFamily="2" charset="-122"/>
              </a:rPr>
              <a:t>商务知识</a:t>
            </a:r>
            <a:r>
              <a:rPr lang="zh-CN" altLang="en-US" sz="2800" b="1" dirty="0" smtClean="0">
                <a:solidFill>
                  <a:schemeClr val="tx1"/>
                </a:solidFill>
                <a:latin typeface="宋体" panose="02010600030101010101" pitchFamily="2" charset="-122"/>
                <a:ea typeface="宋体" panose="02010600030101010101" pitchFamily="2" charset="-122"/>
              </a:rPr>
              <a:t>帮助产品进入市场；</a:t>
            </a:r>
            <a:r>
              <a:rPr lang="zh-CN" altLang="en-US" sz="2800" b="1" dirty="0" smtClean="0">
                <a:solidFill>
                  <a:srgbClr val="FF0000"/>
                </a:solidFill>
                <a:latin typeface="宋体" panose="02010600030101010101" pitchFamily="2" charset="-122"/>
                <a:ea typeface="宋体" panose="02010600030101010101" pitchFamily="2" charset="-122"/>
              </a:rPr>
              <a:t>图形设计</a:t>
            </a:r>
            <a:r>
              <a:rPr lang="zh-CN" altLang="en-US" sz="2800" b="1" dirty="0" smtClean="0">
                <a:solidFill>
                  <a:schemeClr val="tx1"/>
                </a:solidFill>
                <a:latin typeface="宋体" panose="02010600030101010101" pitchFamily="2" charset="-122"/>
                <a:ea typeface="宋体" panose="02010600030101010101" pitchFamily="2" charset="-122"/>
              </a:rPr>
              <a:t>用于设计用户界面；</a:t>
            </a:r>
            <a:r>
              <a:rPr lang="zh-CN" altLang="en-US" sz="2800" b="1" dirty="0" smtClean="0">
                <a:solidFill>
                  <a:srgbClr val="FF0000"/>
                </a:solidFill>
                <a:latin typeface="宋体" panose="02010600030101010101" pitchFamily="2" charset="-122"/>
                <a:ea typeface="宋体" panose="02010600030101010101" pitchFamily="2" charset="-122"/>
              </a:rPr>
              <a:t>科技写作</a:t>
            </a:r>
            <a:r>
              <a:rPr lang="zh-CN" altLang="en-US" sz="2800" b="1" dirty="0" smtClean="0">
                <a:solidFill>
                  <a:schemeClr val="tx1"/>
                </a:solidFill>
                <a:latin typeface="宋体" panose="02010600030101010101" pitchFamily="2" charset="-122"/>
                <a:ea typeface="宋体" panose="02010600030101010101" pitchFamily="2" charset="-122"/>
              </a:rPr>
              <a:t>生成友好的使用手册。</a:t>
            </a:r>
            <a:endParaRPr lang="zh-CN" altLang="en-US" sz="2800" b="1"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bwMode="auto">
          <a:xfrm>
            <a:off x="3358431" y="304800"/>
            <a:ext cx="8785944" cy="609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fontScale="90000"/>
          </a:bodyPr>
          <a:lstStyle/>
          <a:p>
            <a:r>
              <a:rPr lang="zh-CN" altLang="en-US" sz="3600" b="1" dirty="0">
                <a:solidFill>
                  <a:srgbClr val="FF0000"/>
                </a:solidFill>
              </a:rPr>
              <a:t>为什么要学习人机交互的软件工程方法这门课程？</a:t>
            </a:r>
            <a:endParaRPr lang="zh-CN" altLang="en-US" sz="3600" dirty="0">
              <a:solidFill>
                <a:srgbClr val="FF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wipe(up)">
                                      <p:cBhvr>
                                        <p:cTn id="7" dur="500"/>
                                        <p:tgtEl>
                                          <p:spTgt spid="1525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autoUpdateAnimBg="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9" name="Rectangle 3"/>
          <p:cNvSpPr>
            <a:spLocks noGrp="1" noChangeArrowheads="1"/>
          </p:cNvSpPr>
          <p:nvPr>
            <p:ph type="body" idx="1"/>
          </p:nvPr>
        </p:nvSpPr>
        <p:spPr bwMode="auto">
          <a:xfrm>
            <a:off x="191344" y="1066800"/>
            <a:ext cx="11594256" cy="5791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5720" rIns="46800" bIns="45720" numCol="1" anchor="t" anchorCtr="0" compatLnSpc="1">
            <a:noAutofit/>
          </a:bodyPr>
          <a:lstStyle/>
          <a:p>
            <a:pPr>
              <a:lnSpc>
                <a:spcPct val="90000"/>
              </a:lnSpc>
              <a:buFontTx/>
              <a:buNone/>
            </a:pPr>
            <a:r>
              <a:rPr lang="en-US" altLang="zh-CN" sz="2800" b="1" dirty="0">
                <a:latin typeface="宋体" panose="02010600030101010101" pitchFamily="2" charset="-122"/>
                <a:ea typeface="宋体" panose="02010600030101010101" pitchFamily="2" charset="-122"/>
              </a:rPr>
              <a:t>      </a:t>
            </a:r>
            <a:endParaRPr lang="zh-CN" altLang="en-US" sz="2800" b="1" dirty="0">
              <a:latin typeface="宋体" panose="02010600030101010101" pitchFamily="2" charset="-122"/>
              <a:ea typeface="宋体" panose="02010600030101010101" pitchFamily="2" charset="-122"/>
            </a:endParaRPr>
          </a:p>
        </p:txBody>
      </p:sp>
      <p:sp>
        <p:nvSpPr>
          <p:cNvPr id="2" name="矩形 1"/>
          <p:cNvSpPr/>
          <p:nvPr/>
        </p:nvSpPr>
        <p:spPr>
          <a:xfrm>
            <a:off x="371555" y="1196881"/>
            <a:ext cx="11593288" cy="4399915"/>
          </a:xfrm>
          <a:prstGeom prst="rect">
            <a:avLst/>
          </a:prstGeom>
        </p:spPr>
        <p:txBody>
          <a:bodyPr wrap="square">
            <a:spAutoFit/>
          </a:bodyPr>
          <a:lstStyle/>
          <a:p>
            <a:pPr fontAlgn="auto">
              <a:lnSpc>
                <a:spcPct val="100000"/>
              </a:lnSpc>
            </a:pPr>
            <a:r>
              <a:rPr lang="zh-CN" altLang="en-US" sz="2800" b="1" dirty="0" smtClean="0">
                <a:latin typeface="宋体" panose="02010600030101010101" pitchFamily="2" charset="-122"/>
                <a:ea typeface="宋体" panose="02010600030101010101" pitchFamily="2" charset="-122"/>
              </a:rPr>
              <a:t>    </a:t>
            </a:r>
            <a:r>
              <a:rPr lang="zh-CN" altLang="en-US" sz="2800" b="1" dirty="0" smtClean="0">
                <a:latin typeface="宋体" panose="02010600030101010101" pitchFamily="2" charset="-122"/>
                <a:ea typeface="宋体" panose="02010600030101010101" pitchFamily="2" charset="-122"/>
                <a:sym typeface="+mn-ea"/>
              </a:rPr>
              <a:t>由</a:t>
            </a:r>
            <a:r>
              <a:rPr lang="zh-CN" altLang="en-US" sz="2800" b="1" dirty="0">
                <a:latin typeface="宋体" panose="02010600030101010101" pitchFamily="2" charset="-122"/>
                <a:ea typeface="宋体" panose="02010600030101010101" pitchFamily="2" charset="-122"/>
                <a:sym typeface="+mn-ea"/>
              </a:rPr>
              <a:t>上述可知，人机交互的软件工程方法是一门综合性学科，且其是软件工程的核心问题之一。随着人机交互领域新型交互设备的飞速发展，交互理念进行了更新。该课程是为培养在各领域中研究、管理、开发、设计及教学中应用人机交互技术的高级技术人才的需要而设置的，同时又是为适应整个社会不断演进的信息化所必需的。</a:t>
            </a:r>
            <a:endParaRPr lang="zh-CN" altLang="en-US" sz="2800" b="1" dirty="0">
              <a:latin typeface="宋体" panose="02010600030101010101" pitchFamily="2" charset="-122"/>
              <a:ea typeface="宋体" panose="02010600030101010101" pitchFamily="2" charset="-122"/>
              <a:sym typeface="+mn-ea"/>
            </a:endParaRPr>
          </a:p>
          <a:p>
            <a:pPr fontAlgn="auto">
              <a:lnSpc>
                <a:spcPct val="100000"/>
              </a:lnSpc>
            </a:pPr>
            <a:r>
              <a:rPr lang="zh-CN" altLang="en-US" sz="2800" b="1" dirty="0">
                <a:latin typeface="宋体" panose="02010600030101010101" pitchFamily="2" charset="-122"/>
                <a:ea typeface="宋体" panose="02010600030101010101" pitchFamily="2" charset="-122"/>
                <a:sym typeface="+mn-ea"/>
              </a:rPr>
              <a:t> </a:t>
            </a:r>
            <a:r>
              <a:rPr lang="en-US" altLang="zh-CN" sz="2800" b="1" dirty="0">
                <a:latin typeface="宋体" panose="02010600030101010101" pitchFamily="2" charset="-122"/>
                <a:ea typeface="宋体" panose="02010600030101010101" pitchFamily="2" charset="-122"/>
                <a:sym typeface="+mn-ea"/>
              </a:rPr>
              <a:t>   </a:t>
            </a:r>
            <a:r>
              <a:rPr lang="zh-CN" altLang="en-US" sz="2800" b="1" dirty="0">
                <a:latin typeface="宋体" panose="02010600030101010101" pitchFamily="2" charset="-122"/>
                <a:ea typeface="宋体" panose="02010600030101010101" pitchFamily="2" charset="-122"/>
                <a:sym typeface="+mn-ea"/>
              </a:rPr>
              <a:t>其</a:t>
            </a:r>
            <a:r>
              <a:rPr lang="zh-CN" altLang="en-US" sz="2800" b="1" dirty="0">
                <a:solidFill>
                  <a:srgbClr val="FF0000"/>
                </a:solidFill>
                <a:latin typeface="宋体" panose="02010600030101010101" pitchFamily="2" charset="-122"/>
                <a:ea typeface="宋体" panose="02010600030101010101" pitchFamily="2" charset="-122"/>
                <a:sym typeface="+mn-ea"/>
              </a:rPr>
              <a:t>主要内容</a:t>
            </a:r>
            <a:r>
              <a:rPr lang="zh-CN" altLang="en-US" sz="2800" b="1" dirty="0">
                <a:latin typeface="宋体" panose="02010600030101010101" pitchFamily="2" charset="-122"/>
                <a:ea typeface="宋体" panose="02010600030101010101" pitchFamily="2" charset="-122"/>
                <a:sym typeface="+mn-ea"/>
              </a:rPr>
              <a:t>研究各种用于交互式产品开发的软件分析、设计和评估技术，通过本门课程的学习，</a:t>
            </a:r>
            <a:r>
              <a:rPr lang="zh-CN" altLang="en-US" sz="2800" b="1" dirty="0">
                <a:solidFill>
                  <a:schemeClr val="tx1"/>
                </a:solidFill>
                <a:latin typeface="宋体" panose="02010600030101010101" pitchFamily="2" charset="-122"/>
                <a:ea typeface="宋体" panose="02010600030101010101" pitchFamily="2" charset="-122"/>
                <a:sym typeface="+mn-ea"/>
              </a:rPr>
              <a:t>学会利用软件分析技术独立完成任务分析及原型的建立，</a:t>
            </a:r>
            <a:r>
              <a:rPr lang="zh-CN" altLang="en-US" sz="2800" b="1" dirty="0">
                <a:latin typeface="宋体" panose="02010600030101010101" pitchFamily="2" charset="-122"/>
                <a:ea typeface="宋体" panose="02010600030101010101" pitchFamily="2" charset="-122"/>
                <a:sym typeface="+mn-ea"/>
              </a:rPr>
              <a:t>可以掌握交互设计的常用方法，以便运用这些方法去独立设计各类交互式软件的交互形式；学会利用评估技术评估和测试各类交互式软件的优劣。</a:t>
            </a:r>
            <a:endParaRPr lang="zh-CN" altLang="en-US" sz="2800" b="1" dirty="0">
              <a:latin typeface="宋体" panose="02010600030101010101" pitchFamily="2" charset="-122"/>
              <a:ea typeface="宋体" panose="02010600030101010101" pitchFamily="2" charset="-122"/>
            </a:endParaRPr>
          </a:p>
        </p:txBody>
      </p:sp>
      <p:sp>
        <p:nvSpPr>
          <p:cNvPr id="5" name="Rectangle 2"/>
          <p:cNvSpPr>
            <a:spLocks noGrp="1" noChangeArrowheads="1"/>
          </p:cNvSpPr>
          <p:nvPr>
            <p:ph type="title"/>
          </p:nvPr>
        </p:nvSpPr>
        <p:spPr bwMode="auto">
          <a:xfrm>
            <a:off x="3358431" y="304800"/>
            <a:ext cx="8785944" cy="609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fontScale="90000"/>
          </a:bodyPr>
          <a:lstStyle/>
          <a:p>
            <a:r>
              <a:rPr lang="zh-CN" altLang="en-US" sz="3600" b="1" dirty="0">
                <a:solidFill>
                  <a:srgbClr val="FF0000"/>
                </a:solidFill>
              </a:rPr>
              <a:t>为什么要学习人机交互的软件工程方法这门课程？</a:t>
            </a:r>
            <a:endParaRPr lang="zh-CN" altLang="en-US" sz="3600" dirty="0">
              <a:solidFill>
                <a:srgbClr val="FF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wipe(up)">
                                      <p:cBhvr>
                                        <p:cTn id="7" dur="500"/>
                                        <p:tgtEl>
                                          <p:spTgt spid="1525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autoUpdateAnimBg="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7" name="Rectangle 3"/>
          <p:cNvSpPr>
            <a:spLocks noGrp="1" noChangeArrowheads="1"/>
          </p:cNvSpPr>
          <p:nvPr>
            <p:ph type="body" idx="1"/>
          </p:nvPr>
        </p:nvSpPr>
        <p:spPr bwMode="auto">
          <a:xfrm>
            <a:off x="402452" y="1052736"/>
            <a:ext cx="11480800" cy="5943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buFontTx/>
              <a:buNone/>
            </a:pPr>
            <a:r>
              <a:rPr lang="zh-CN" altLang="en-US" sz="2800" b="1" dirty="0">
                <a:latin typeface="宋体" panose="02010600030101010101" pitchFamily="2" charset="-122"/>
                <a:ea typeface="宋体" panose="02010600030101010101" pitchFamily="2" charset="-122"/>
              </a:rPr>
              <a:t>即是说：培养学生在面对交互式软件时思考下列问题：</a:t>
            </a:r>
            <a:endParaRPr lang="zh-CN" altLang="en-US" sz="2800" b="1" dirty="0">
              <a:latin typeface="宋体" panose="02010600030101010101" pitchFamily="2" charset="-122"/>
              <a:ea typeface="宋体" panose="02010600030101010101" pitchFamily="2" charset="-122"/>
            </a:endParaRPr>
          </a:p>
          <a:p>
            <a:pPr>
              <a:buFontTx/>
              <a:buNone/>
            </a:pP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、该交互式软件要完成哪些功能？</a:t>
            </a:r>
            <a:endParaRPr lang="zh-CN" altLang="en-US" sz="2800" b="1" dirty="0">
              <a:latin typeface="宋体" panose="02010600030101010101" pitchFamily="2" charset="-122"/>
              <a:ea typeface="宋体" panose="02010600030101010101" pitchFamily="2" charset="-122"/>
            </a:endParaRPr>
          </a:p>
          <a:p>
            <a:pPr>
              <a:buFontTx/>
              <a:buNone/>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、为完成这些功能要使用什么交互框架、交互形式以及交互设备？</a:t>
            </a:r>
            <a:endParaRPr lang="zh-CN" altLang="en-US" sz="2800" b="1" dirty="0">
              <a:latin typeface="宋体" panose="02010600030101010101" pitchFamily="2" charset="-122"/>
              <a:ea typeface="宋体" panose="02010600030101010101" pitchFamily="2" charset="-122"/>
            </a:endParaRPr>
          </a:p>
          <a:p>
            <a:pPr>
              <a:buFontTx/>
              <a:buNone/>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、怎样能够设计出用户体验好的软件？是否能够满足不同人的认知特性、心理期望以及个体差异？</a:t>
            </a:r>
            <a:endParaRPr lang="zh-CN" altLang="en-US" sz="2800" b="1" dirty="0">
              <a:latin typeface="宋体" panose="02010600030101010101" pitchFamily="2" charset="-122"/>
              <a:ea typeface="宋体" panose="02010600030101010101" pitchFamily="2" charset="-122"/>
            </a:endParaRPr>
          </a:p>
          <a:p>
            <a:pPr>
              <a:buFontTx/>
              <a:buNone/>
            </a:pPr>
            <a:r>
              <a:rPr lang="en-US" altLang="zh-CN" sz="2800" b="1" dirty="0">
                <a:latin typeface="宋体" panose="02010600030101010101" pitchFamily="2" charset="-122"/>
                <a:ea typeface="宋体" panose="02010600030101010101" pitchFamily="2" charset="-122"/>
              </a:rPr>
              <a:t>4</a:t>
            </a:r>
            <a:r>
              <a:rPr lang="zh-CN" altLang="en-US" sz="2800" b="1" dirty="0">
                <a:latin typeface="宋体" panose="02010600030101010101" pitchFamily="2" charset="-122"/>
                <a:ea typeface="宋体" panose="02010600030101010101" pitchFamily="2" charset="-122"/>
              </a:rPr>
              <a:t>、如何进行可视化设计，设计出体验好的用户界面？</a:t>
            </a:r>
            <a:endParaRPr lang="zh-CN" altLang="en-US" sz="2800" b="1" dirty="0">
              <a:latin typeface="宋体" panose="02010600030101010101" pitchFamily="2" charset="-122"/>
              <a:ea typeface="宋体" panose="02010600030101010101" pitchFamily="2" charset="-122"/>
            </a:endParaRPr>
          </a:p>
          <a:p>
            <a:pPr>
              <a:buFontTx/>
              <a:buNone/>
            </a:pPr>
            <a:r>
              <a:rPr lang="en-US" altLang="zh-CN" sz="2800" b="1" dirty="0">
                <a:latin typeface="宋体" panose="02010600030101010101" pitchFamily="2" charset="-122"/>
                <a:ea typeface="宋体" panose="02010600030101010101" pitchFamily="2" charset="-122"/>
              </a:rPr>
              <a:t>5</a:t>
            </a:r>
            <a:r>
              <a:rPr lang="zh-CN" altLang="en-US" sz="2800" b="1" dirty="0">
                <a:latin typeface="宋体" panose="02010600030101010101" pitchFamily="2" charset="-122"/>
                <a:ea typeface="宋体" panose="02010600030101010101" pitchFamily="2" charset="-122"/>
              </a:rPr>
              <a:t>、这个软件有多好？等</a:t>
            </a:r>
            <a:r>
              <a:rPr lang="zh-CN" altLang="en-US" sz="2800" b="1" dirty="0" smtClean="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marL="0" indent="0">
              <a:buFontTx/>
              <a:buNone/>
            </a:pPr>
            <a:r>
              <a:rPr lang="zh-CN" altLang="en-US" sz="2800" b="1" dirty="0" smtClean="0">
                <a:latin typeface="宋体" panose="02010600030101010101" pitchFamily="2" charset="-122"/>
                <a:ea typeface="宋体" panose="02010600030101010101" pitchFamily="2" charset="-122"/>
              </a:rPr>
              <a:t>    从而</a:t>
            </a:r>
            <a:r>
              <a:rPr lang="zh-CN" altLang="en-US" sz="2800" b="1" dirty="0">
                <a:latin typeface="宋体" panose="02010600030101010101" pitchFamily="2" charset="-122"/>
                <a:ea typeface="宋体" panose="02010600030101010101" pitchFamily="2" charset="-122"/>
              </a:rPr>
              <a:t>使得所设计的软件的可用性和用户体验最优，进而为开发优秀软件奠定基础。学习和掌握这些方面的知识，对</a:t>
            </a:r>
            <a:r>
              <a:rPr lang="zh-CN" altLang="en-US" sz="2800" b="1" dirty="0" smtClean="0">
                <a:latin typeface="宋体" panose="02010600030101010101" pitchFamily="2" charset="-122"/>
                <a:ea typeface="宋体" panose="02010600030101010101" pitchFamily="2" charset="-122"/>
              </a:rPr>
              <a:t>软件工程专业</a:t>
            </a:r>
            <a:r>
              <a:rPr lang="zh-CN" altLang="en-US" sz="2800" b="1" dirty="0">
                <a:latin typeface="宋体" panose="02010600030101010101" pitchFamily="2" charset="-122"/>
                <a:ea typeface="宋体" panose="02010600030101010101" pitchFamily="2" charset="-122"/>
              </a:rPr>
              <a:t>的技术人员是必不可少的。</a:t>
            </a:r>
            <a:endParaRPr lang="zh-CN" altLang="en-US" sz="2800" b="1" dirty="0">
              <a:latin typeface="宋体" panose="02010600030101010101" pitchFamily="2" charset="-122"/>
              <a:ea typeface="宋体" panose="02010600030101010101" pitchFamily="2" charset="-122"/>
            </a:endParaRPr>
          </a:p>
        </p:txBody>
      </p:sp>
      <p:sp>
        <p:nvSpPr>
          <p:cNvPr id="154629" name="Text Box 5">
            <a:hlinkClick r:id="rId1" action="ppaction://hlinksldjump"/>
          </p:cNvPr>
          <p:cNvSpPr txBox="1">
            <a:spLocks noChangeArrowheads="1"/>
          </p:cNvSpPr>
          <p:nvPr/>
        </p:nvSpPr>
        <p:spPr bwMode="auto">
          <a:xfrm>
            <a:off x="623392" y="5904250"/>
            <a:ext cx="1085977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smtClean="0">
                <a:latin typeface="宋体" panose="02010600030101010101" pitchFamily="2" charset="-122"/>
                <a:ea typeface="宋体" panose="02010600030101010101" pitchFamily="2" charset="-122"/>
              </a:rPr>
              <a:t>先看几个示例：</a:t>
            </a:r>
            <a:r>
              <a:rPr lang="zh-CN" altLang="en-US" sz="2400" dirty="0" smtClean="0">
                <a:latin typeface="宋体" panose="02010600030101010101" pitchFamily="2" charset="-122"/>
                <a:ea typeface="宋体" panose="02010600030101010101" pitchFamily="2" charset="-122"/>
              </a:rPr>
              <a:t>思考什么是人机交互？人机交互与软件工程之间的关系是什么？</a:t>
            </a:r>
            <a:endParaRPr lang="zh-CN" altLang="en-US" sz="2400" dirty="0">
              <a:latin typeface="宋体" panose="02010600030101010101" pitchFamily="2" charset="-122"/>
              <a:ea typeface="宋体" panose="02010600030101010101" pitchFamily="2" charset="-122"/>
            </a:endParaRPr>
          </a:p>
        </p:txBody>
      </p:sp>
      <p:sp>
        <p:nvSpPr>
          <p:cNvPr id="152578" name="Rectangle 2"/>
          <p:cNvSpPr>
            <a:spLocks noGrp="1" noChangeArrowheads="1"/>
          </p:cNvSpPr>
          <p:nvPr>
            <p:ph type="title"/>
          </p:nvPr>
        </p:nvSpPr>
        <p:spPr bwMode="auto">
          <a:xfrm>
            <a:off x="3358431" y="304800"/>
            <a:ext cx="8785944" cy="609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fontScale="90000"/>
          </a:bodyPr>
          <a:lstStyle/>
          <a:p>
            <a:r>
              <a:rPr lang="zh-CN" altLang="en-US" sz="3600" b="1" dirty="0">
                <a:solidFill>
                  <a:srgbClr val="FF0000"/>
                </a:solidFill>
              </a:rPr>
              <a:t>为什么要学习人机交互的软件工程方法这门课程？</a:t>
            </a:r>
            <a:endParaRPr lang="zh-CN" altLang="en-US" sz="3600" dirty="0">
              <a:solidFill>
                <a:srgbClr val="FF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wipe(up)">
                                      <p:cBhvr>
                                        <p:cTn id="7" dur="500"/>
                                        <p:tgtEl>
                                          <p:spTgt spid="154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4627">
                                            <p:txEl>
                                              <p:pRg st="1" end="1"/>
                                            </p:txEl>
                                          </p:spTgt>
                                        </p:tgtEl>
                                        <p:attrNameLst>
                                          <p:attrName>style.visibility</p:attrName>
                                        </p:attrNameLst>
                                      </p:cBhvr>
                                      <p:to>
                                        <p:strVal val="visible"/>
                                      </p:to>
                                    </p:set>
                                    <p:animEffect transition="in" filter="wipe(up)">
                                      <p:cBhvr>
                                        <p:cTn id="12" dur="500"/>
                                        <p:tgtEl>
                                          <p:spTgt spid="154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4627">
                                            <p:txEl>
                                              <p:pRg st="2" end="2"/>
                                            </p:txEl>
                                          </p:spTgt>
                                        </p:tgtEl>
                                        <p:attrNameLst>
                                          <p:attrName>style.visibility</p:attrName>
                                        </p:attrNameLst>
                                      </p:cBhvr>
                                      <p:to>
                                        <p:strVal val="visible"/>
                                      </p:to>
                                    </p:set>
                                    <p:animEffect transition="in" filter="wipe(up)">
                                      <p:cBhvr>
                                        <p:cTn id="17" dur="500"/>
                                        <p:tgtEl>
                                          <p:spTgt spid="1546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4627">
                                            <p:txEl>
                                              <p:pRg st="3" end="3"/>
                                            </p:txEl>
                                          </p:spTgt>
                                        </p:tgtEl>
                                        <p:attrNameLst>
                                          <p:attrName>style.visibility</p:attrName>
                                        </p:attrNameLst>
                                      </p:cBhvr>
                                      <p:to>
                                        <p:strVal val="visible"/>
                                      </p:to>
                                    </p:set>
                                    <p:animEffect transition="in" filter="wipe(up)">
                                      <p:cBhvr>
                                        <p:cTn id="22" dur="500"/>
                                        <p:tgtEl>
                                          <p:spTgt spid="1546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4627">
                                            <p:txEl>
                                              <p:pRg st="4" end="4"/>
                                            </p:txEl>
                                          </p:spTgt>
                                        </p:tgtEl>
                                        <p:attrNameLst>
                                          <p:attrName>style.visibility</p:attrName>
                                        </p:attrNameLst>
                                      </p:cBhvr>
                                      <p:to>
                                        <p:strVal val="visible"/>
                                      </p:to>
                                    </p:set>
                                    <p:animEffect transition="in" filter="wipe(up)">
                                      <p:cBhvr>
                                        <p:cTn id="27" dur="500"/>
                                        <p:tgtEl>
                                          <p:spTgt spid="1546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4627">
                                            <p:txEl>
                                              <p:pRg st="5" end="5"/>
                                            </p:txEl>
                                          </p:spTgt>
                                        </p:tgtEl>
                                        <p:attrNameLst>
                                          <p:attrName>style.visibility</p:attrName>
                                        </p:attrNameLst>
                                      </p:cBhvr>
                                      <p:to>
                                        <p:strVal val="visible"/>
                                      </p:to>
                                    </p:set>
                                    <p:animEffect transition="in" filter="wipe(up)">
                                      <p:cBhvr>
                                        <p:cTn id="32" dur="500"/>
                                        <p:tgtEl>
                                          <p:spTgt spid="15462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54627">
                                            <p:txEl>
                                              <p:pRg st="6" end="6"/>
                                            </p:txEl>
                                          </p:spTgt>
                                        </p:tgtEl>
                                        <p:attrNameLst>
                                          <p:attrName>style.visibility</p:attrName>
                                        </p:attrNameLst>
                                      </p:cBhvr>
                                      <p:to>
                                        <p:strVal val="visible"/>
                                      </p:to>
                                    </p:set>
                                    <p:animEffect transition="in" filter="wipe(up)">
                                      <p:cBhvr>
                                        <p:cTn id="37" dur="500"/>
                                        <p:tgtEl>
                                          <p:spTgt spid="15462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54629"/>
                                        </p:tgtEl>
                                        <p:attrNameLst>
                                          <p:attrName>style.visibility</p:attrName>
                                        </p:attrNameLst>
                                      </p:cBhvr>
                                      <p:to>
                                        <p:strVal val="visible"/>
                                      </p:to>
                                    </p:set>
                                    <p:animEffect transition="in" filter="wipe(up)">
                                      <p:cBhvr>
                                        <p:cTn id="42" dur="500"/>
                                        <p:tgtEl>
                                          <p:spTgt spid="154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autoUpdateAnimBg="0" build="p"/>
      <p:bldP spid="154629" grpId="0" bldLvl="0" animBg="1" autoUpdateAnimBg="0"/>
    </p:bldLst>
  </p:timing>
</p:sld>
</file>

<file path=ppt/tags/tag1.xml><?xml version="1.0" encoding="utf-8"?>
<p:tagLst xmlns:p="http://schemas.openxmlformats.org/presentationml/2006/main">
  <p:tag name="KSO_WM_UNIT_PLACING_PICTURE_USER_VIEWPORT" val="{&quot;height&quot;:8640,&quot;width&quot;:6645}"/>
</p:tagLst>
</file>

<file path=ppt/tags/tag2.xml><?xml version="1.0" encoding="utf-8"?>
<p:tagLst xmlns:p="http://schemas.openxmlformats.org/presentationml/2006/main">
  <p:tag name="ISPRING_PRESENTATION_TITLE"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badi MT"/>
        <a:ea typeface="微软雅黑"/>
        <a:cs typeface=""/>
      </a:majorFont>
      <a:minorFont>
        <a:latin typeface="Abadi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58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3642</Words>
  <Application>WPS 演示</Application>
  <PresentationFormat>自定义</PresentationFormat>
  <Paragraphs>246</Paragraphs>
  <Slides>34</Slides>
  <Notes>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34</vt:i4>
      </vt:variant>
    </vt:vector>
  </HeadingPairs>
  <TitlesOfParts>
    <vt:vector size="50" baseType="lpstr">
      <vt:lpstr>Arial</vt:lpstr>
      <vt:lpstr>宋体</vt:lpstr>
      <vt:lpstr>Wingdings</vt:lpstr>
      <vt:lpstr>Times New Roman</vt:lpstr>
      <vt:lpstr>DIN Mittelschrift Std</vt:lpstr>
      <vt:lpstr>微软雅黑</vt:lpstr>
      <vt:lpstr>楷体</vt:lpstr>
      <vt:lpstr>隶书</vt:lpstr>
      <vt:lpstr>Abadi MT</vt:lpstr>
      <vt:lpstr>Segoe Print</vt:lpstr>
      <vt:lpstr>Arial Unicode MS</vt:lpstr>
      <vt:lpstr>Calibri</vt:lpstr>
      <vt:lpstr>Office 主题​​</vt:lpstr>
      <vt:lpstr>Word.Document.12</vt:lpstr>
      <vt:lpstr>Excel.Sheet.8</vt:lpstr>
      <vt:lpstr>Excel.Sheet.8</vt:lpstr>
      <vt:lpstr>PowerPoint 演示文稿</vt:lpstr>
      <vt:lpstr>师德承诺</vt:lpstr>
      <vt:lpstr>选课学生</vt:lpstr>
      <vt:lpstr>前       言</vt:lpstr>
      <vt:lpstr>前       言</vt:lpstr>
      <vt:lpstr>为什么要学习人机交互的软件工程方法这门课程？</vt:lpstr>
      <vt:lpstr>为什么要学习人机交互的软件工程方法这门课程？</vt:lpstr>
      <vt:lpstr>为什么要学习人机交互的软件工程方法这门课程？</vt:lpstr>
      <vt:lpstr>为什么要学习人机交互的软件工程方法这门课程？</vt:lpstr>
      <vt:lpstr>示例一：word文档插入图片</vt:lpstr>
      <vt:lpstr>示例二：查本机ip地址</vt:lpstr>
      <vt:lpstr>示例三：绝地求生</vt:lpstr>
      <vt:lpstr>示例四：安装photoshop</vt:lpstr>
      <vt:lpstr>示例五：付款</vt:lpstr>
      <vt:lpstr>示例六：体温检测通道</vt:lpstr>
      <vt:lpstr>示例七 ：今日校园健康监测</vt:lpstr>
      <vt:lpstr>什么是人机交互？</vt:lpstr>
      <vt:lpstr>前       言</vt:lpstr>
      <vt:lpstr>主要学习内容</vt:lpstr>
      <vt:lpstr>前       言</vt:lpstr>
      <vt:lpstr>学习本门课程所需的基础知识</vt:lpstr>
      <vt:lpstr>前       言</vt:lpstr>
      <vt:lpstr>本课程的特点</vt:lpstr>
      <vt:lpstr>前       言</vt:lpstr>
      <vt:lpstr>学习本课程的方法与技巧</vt:lpstr>
      <vt:lpstr>前       言</vt:lpstr>
      <vt:lpstr>学习本门课程的基本要求</vt:lpstr>
      <vt:lpstr>新冠疫情处理流程</vt:lpstr>
      <vt:lpstr>前       言</vt:lpstr>
      <vt:lpstr>期终成绩评定</vt:lpstr>
      <vt:lpstr>班级分组</vt:lpstr>
      <vt:lpstr>前       言</vt:lpstr>
      <vt:lpstr>教材</vt:lpstr>
      <vt:lpstr>参考书目</vt:lpstr>
    </vt:vector>
  </TitlesOfParts>
  <Company>微软公司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dc:title>
  <dc:creator>user</dc:creator>
  <cp:keywords>第一PPT www.1ppt.com</cp:keywords>
  <cp:lastModifiedBy>两场雪</cp:lastModifiedBy>
  <cp:revision>2793</cp:revision>
  <cp:lastPrinted>2020-12-31T03:08:00Z</cp:lastPrinted>
  <dcterms:created xsi:type="dcterms:W3CDTF">2015-11-21T04:10:00Z</dcterms:created>
  <dcterms:modified xsi:type="dcterms:W3CDTF">2021-09-13T02:57:05Z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1E01838904674D82923EDBAA375BA6BE</vt:lpwstr>
  </property>
  <property fmtid="{D5CDD505-2E9C-101B-9397-08002B2CF9AE}" pid="3" name="KSOProductBuildVer">
    <vt:lpwstr>2052-11.1.0.10700</vt:lpwstr>
  </property>
</Properties>
</file>